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79" r:id="rId4"/>
    <p:sldId id="257" r:id="rId5"/>
    <p:sldId id="283" r:id="rId6"/>
    <p:sldId id="258" r:id="rId7"/>
    <p:sldId id="280" r:id="rId8"/>
    <p:sldId id="268" r:id="rId9"/>
    <p:sldId id="269" r:id="rId10"/>
    <p:sldId id="270" r:id="rId11"/>
    <p:sldId id="262" r:id="rId12"/>
    <p:sldId id="266" r:id="rId13"/>
    <p:sldId id="265" r:id="rId14"/>
    <p:sldId id="285" r:id="rId15"/>
    <p:sldId id="286" r:id="rId16"/>
    <p:sldId id="267" r:id="rId17"/>
    <p:sldId id="259" r:id="rId18"/>
    <p:sldId id="281" r:id="rId19"/>
    <p:sldId id="273" r:id="rId20"/>
    <p:sldId id="274" r:id="rId21"/>
    <p:sldId id="275" r:id="rId22"/>
    <p:sldId id="276" r:id="rId23"/>
    <p:sldId id="278" r:id="rId24"/>
    <p:sldId id="260" r:id="rId25"/>
    <p:sldId id="282" r:id="rId26"/>
    <p:sldId id="284" r:id="rId27"/>
    <p:sldId id="288" r:id="rId28"/>
    <p:sldId id="26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94660"/>
  </p:normalViewPr>
  <p:slideViewPr>
    <p:cSldViewPr snapToGrid="0">
      <p:cViewPr varScale="1">
        <p:scale>
          <a:sx n="86" d="100"/>
          <a:sy n="86" d="100"/>
        </p:scale>
        <p:origin x="50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29725827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4D5F3E-0664-4953-98E3-1371D7ECFC85}"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4077323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4241242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2439220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173999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1919796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4146142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894550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68105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176010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D5F3E-0664-4953-98E3-1371D7ECFC85}" type="datetimeFigureOut">
              <a:rPr lang="en-IN" smtClean="0"/>
              <a:t>15-04-2022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1864625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4D5F3E-0664-4953-98E3-1371D7ECFC85}"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2696490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4D5F3E-0664-4953-98E3-1371D7ECFC85}" type="datetimeFigureOut">
              <a:rPr lang="en-IN" smtClean="0"/>
              <a:t>15-04-2022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3171999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4D5F3E-0664-4953-98E3-1371D7ECFC85}" type="datetimeFigureOut">
              <a:rPr lang="en-IN" smtClean="0"/>
              <a:t>15-04-2022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87134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4D5F3E-0664-4953-98E3-1371D7ECFC85}" type="datetimeFigureOut">
              <a:rPr lang="en-IN" smtClean="0"/>
              <a:t>15-04-2022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346147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4D5F3E-0664-4953-98E3-1371D7ECFC85}"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3859445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4D5F3E-0664-4953-98E3-1371D7ECFC85}" type="datetimeFigureOut">
              <a:rPr lang="en-IN" smtClean="0"/>
              <a:t>15-04-2022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F5F5EC6-6568-4D1A-A9B8-514BE07ED756}" type="slidenum">
              <a:rPr lang="en-IN" smtClean="0"/>
              <a:t>‹#›</a:t>
            </a:fld>
            <a:endParaRPr lang="en-IN"/>
          </a:p>
        </p:txBody>
      </p:sp>
    </p:spTree>
    <p:extLst>
      <p:ext uri="{BB962C8B-B14F-4D97-AF65-F5344CB8AC3E}">
        <p14:creationId xmlns:p14="http://schemas.microsoft.com/office/powerpoint/2010/main" val="2130664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4D5F3E-0664-4953-98E3-1371D7ECFC85}" type="datetimeFigureOut">
              <a:rPr lang="en-IN" smtClean="0"/>
              <a:t>15-04-2022</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F5F5EC6-6568-4D1A-A9B8-514BE07ED756}" type="slidenum">
              <a:rPr lang="en-IN" smtClean="0"/>
              <a:t>‹#›</a:t>
            </a:fld>
            <a:endParaRPr lang="en-IN"/>
          </a:p>
        </p:txBody>
      </p:sp>
    </p:spTree>
    <p:extLst>
      <p:ext uri="{BB962C8B-B14F-4D97-AF65-F5344CB8AC3E}">
        <p14:creationId xmlns:p14="http://schemas.microsoft.com/office/powerpoint/2010/main" val="28717753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1C4F-C045-4FF4-90FB-4FD2A3B73255}"/>
              </a:ext>
            </a:extLst>
          </p:cNvPr>
          <p:cNvSpPr>
            <a:spLocks noGrp="1"/>
          </p:cNvSpPr>
          <p:nvPr>
            <p:ph type="ctrTitle"/>
          </p:nvPr>
        </p:nvSpPr>
        <p:spPr>
          <a:xfrm>
            <a:off x="896644" y="1930730"/>
            <a:ext cx="10662082" cy="1083075"/>
          </a:xfrm>
        </p:spPr>
        <p:txBody>
          <a:bodyPr>
            <a:normAutofit fontScale="90000"/>
          </a:bodyPr>
          <a:lstStyle/>
          <a:p>
            <a:r>
              <a:rPr lang="en-US" sz="3200" u="sng">
                <a:latin typeface="Perpetua Titling MT" panose="02020502060505020804" pitchFamily="18" charset="0"/>
              </a:rPr>
              <a:t>LINEAR ALGEBRA AND ITS APPLICATIONS PROJECT</a:t>
            </a:r>
            <a:br>
              <a:rPr lang="en-US" sz="3200" u="sng">
                <a:latin typeface="Perpetua Titling MT" panose="02020502060505020804" pitchFamily="18" charset="0"/>
              </a:rPr>
            </a:br>
            <a:r>
              <a:rPr lang="en-US" sz="3200" u="sng">
                <a:latin typeface="Perpetua Titling MT" panose="02020502060505020804" pitchFamily="18" charset="0"/>
              </a:rPr>
              <a:t>COURSE CODE : UE20MA251</a:t>
            </a:r>
            <a:br>
              <a:rPr lang="en-US" sz="3200" u="sng">
                <a:latin typeface="Perpetua Titling MT" panose="02020502060505020804" pitchFamily="18" charset="0"/>
              </a:rPr>
            </a:br>
            <a:br>
              <a:rPr lang="en-US" sz="3200">
                <a:latin typeface="Perpetua Titling MT" panose="02020502060505020804" pitchFamily="18" charset="0"/>
              </a:rPr>
            </a:br>
            <a:r>
              <a:rPr lang="en-US" sz="3200">
                <a:solidFill>
                  <a:srgbClr val="66FFFF"/>
                </a:solidFill>
                <a:latin typeface="Perpetua Titling MT" panose="02020502060505020804" pitchFamily="18" charset="0"/>
              </a:rPr>
              <a:t>OUR TOPIC : </a:t>
            </a:r>
            <a:r>
              <a:rPr lang="en-US" sz="3200" b="1">
                <a:solidFill>
                  <a:schemeClr val="accent5"/>
                </a:solidFill>
                <a:latin typeface="Perpetua Titling MT" panose="02020502060505020804" pitchFamily="18" charset="0"/>
              </a:rPr>
              <a:t>IMPLEMENTATION OF IMAGE STEGANOGRAPHY USING PYTHON</a:t>
            </a:r>
            <a:endParaRPr lang="en-IN" sz="3200" b="1">
              <a:solidFill>
                <a:schemeClr val="accent5"/>
              </a:solidFill>
              <a:latin typeface="Perpetua Titling MT" panose="02020502060505020804" pitchFamily="18" charset="0"/>
            </a:endParaRPr>
          </a:p>
        </p:txBody>
      </p:sp>
      <p:sp>
        <p:nvSpPr>
          <p:cNvPr id="6" name="TextBox 5">
            <a:extLst>
              <a:ext uri="{FF2B5EF4-FFF2-40B4-BE49-F238E27FC236}">
                <a16:creationId xmlns:a16="http://schemas.microsoft.com/office/drawing/2014/main" id="{12B1476D-6DC1-4075-9648-804B45E38050}"/>
              </a:ext>
            </a:extLst>
          </p:cNvPr>
          <p:cNvSpPr txBox="1"/>
          <p:nvPr/>
        </p:nvSpPr>
        <p:spPr>
          <a:xfrm>
            <a:off x="5357611" y="3258355"/>
            <a:ext cx="6478074" cy="2616101"/>
          </a:xfrm>
          <a:prstGeom prst="rect">
            <a:avLst/>
          </a:prstGeom>
          <a:noFill/>
        </p:spPr>
        <p:txBody>
          <a:bodyPr wrap="square">
            <a:spAutoFit/>
          </a:bodyPr>
          <a:lstStyle/>
          <a:p>
            <a:r>
              <a:rPr lang="en-IN"/>
              <a:t>					</a:t>
            </a:r>
            <a:r>
              <a:rPr lang="en-IN" sz="2000" b="1" u="sng">
                <a:latin typeface="Arial Black" panose="020B0A04020102020204" pitchFamily="34" charset="0"/>
              </a:rPr>
              <a:t>TEAM DETAILS:</a:t>
            </a:r>
          </a:p>
          <a:p>
            <a:endParaRPr lang="en-US" b="1">
              <a:latin typeface="Bahnschrift" panose="020B0502040204020203" pitchFamily="34" charset="0"/>
            </a:endParaRPr>
          </a:p>
          <a:p>
            <a:r>
              <a:rPr lang="en-US" b="1" u="sng">
                <a:latin typeface="Bahnschrift" panose="020B0502040204020203" pitchFamily="34" charset="0"/>
              </a:rPr>
              <a:t>NAME </a:t>
            </a:r>
            <a:r>
              <a:rPr lang="en-US" b="1">
                <a:latin typeface="Bahnschrift" panose="020B0502040204020203" pitchFamily="34" charset="0"/>
              </a:rPr>
              <a:t>							</a:t>
            </a:r>
            <a:r>
              <a:rPr lang="en-US" b="1" u="sng">
                <a:latin typeface="Bahnschrift" panose="020B0502040204020203" pitchFamily="34" charset="0"/>
              </a:rPr>
              <a:t>SRN</a:t>
            </a:r>
          </a:p>
          <a:p>
            <a:endParaRPr lang="en-US" b="1">
              <a:latin typeface="Bahnschrift" panose="020B0502040204020203" pitchFamily="34" charset="0"/>
            </a:endParaRPr>
          </a:p>
          <a:p>
            <a:r>
              <a:rPr lang="en-US" b="1">
                <a:latin typeface="Bahnschrift" panose="020B0502040204020203" pitchFamily="34" charset="0"/>
              </a:rPr>
              <a:t>AISHWARYA	PARTHASARATHI		PES1UG20CS523</a:t>
            </a:r>
          </a:p>
          <a:p>
            <a:r>
              <a:rPr lang="en-US" b="1">
                <a:latin typeface="Bahnschrift" panose="020B0502040204020203" pitchFamily="34" charset="0"/>
              </a:rPr>
              <a:t>ALMAS BANU					PES1UG20CS535</a:t>
            </a:r>
          </a:p>
          <a:p>
            <a:r>
              <a:rPr lang="en-US" b="1">
                <a:latin typeface="Bahnschrift" panose="020B0502040204020203" pitchFamily="34" charset="0"/>
              </a:rPr>
              <a:t>ANUSHA Y ACHAR				PES1UG20CS539</a:t>
            </a:r>
          </a:p>
          <a:p>
            <a:r>
              <a:rPr lang="en-US" b="1">
                <a:latin typeface="Bahnschrift" panose="020B0502040204020203" pitchFamily="34" charset="0"/>
              </a:rPr>
              <a:t>BRINDA 	N						PES1UG20CS542</a:t>
            </a:r>
          </a:p>
          <a:p>
            <a:endParaRPr lang="en-IN"/>
          </a:p>
        </p:txBody>
      </p:sp>
      <p:pic>
        <p:nvPicPr>
          <p:cNvPr id="3" name="Picture 2">
            <a:extLst>
              <a:ext uri="{FF2B5EF4-FFF2-40B4-BE49-F238E27FC236}">
                <a16:creationId xmlns:a16="http://schemas.microsoft.com/office/drawing/2014/main" id="{A4D1B3EE-C117-4788-887A-E7E5FCFD7E43}"/>
              </a:ext>
            </a:extLst>
          </p:cNvPr>
          <p:cNvPicPr>
            <a:picLocks noChangeAspect="1"/>
          </p:cNvPicPr>
          <p:nvPr/>
        </p:nvPicPr>
        <p:blipFill>
          <a:blip r:embed="rId2"/>
          <a:stretch>
            <a:fillRect/>
          </a:stretch>
        </p:blipFill>
        <p:spPr>
          <a:xfrm>
            <a:off x="103031" y="3013805"/>
            <a:ext cx="4546241" cy="2558320"/>
          </a:xfrm>
          <a:prstGeom prst="rect">
            <a:avLst/>
          </a:prstGeom>
        </p:spPr>
      </p:pic>
    </p:spTree>
    <p:extLst>
      <p:ext uri="{BB962C8B-B14F-4D97-AF65-F5344CB8AC3E}">
        <p14:creationId xmlns:p14="http://schemas.microsoft.com/office/powerpoint/2010/main" val="2975794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0C3511-2C42-46F3-BBDB-7F0E62D0A19E}"/>
              </a:ext>
            </a:extLst>
          </p:cNvPr>
          <p:cNvSpPr txBox="1"/>
          <p:nvPr/>
        </p:nvSpPr>
        <p:spPr>
          <a:xfrm>
            <a:off x="772732" y="953037"/>
            <a:ext cx="9247031" cy="4031873"/>
          </a:xfrm>
          <a:prstGeom prst="rect">
            <a:avLst/>
          </a:prstGeom>
          <a:noFill/>
        </p:spPr>
        <p:txBody>
          <a:bodyPr wrap="square">
            <a:spAutoFit/>
          </a:bodyPr>
          <a:lstStyle/>
          <a:p>
            <a:r>
              <a:rPr lang="en-US" sz="2200" b="1" u="sng">
                <a:latin typeface="Arial Black" panose="020B0A04020102020204" pitchFamily="34" charset="0"/>
              </a:rPr>
              <a:t>Steganography Tools</a:t>
            </a:r>
          </a:p>
          <a:p>
            <a:endParaRPr lang="en-US"/>
          </a:p>
          <a:p>
            <a:r>
              <a:rPr lang="en-US"/>
              <a:t>Xiao Steganography</a:t>
            </a:r>
          </a:p>
          <a:p>
            <a:r>
              <a:rPr lang="en-US"/>
              <a:t>SSuite Picsel</a:t>
            </a:r>
          </a:p>
          <a:p>
            <a:r>
              <a:rPr lang="en-US"/>
              <a:t>Steghide</a:t>
            </a:r>
          </a:p>
          <a:p>
            <a:r>
              <a:rPr lang="en-US"/>
              <a:t>OpenPuff</a:t>
            </a:r>
          </a:p>
          <a:p>
            <a:r>
              <a:rPr lang="en-US"/>
              <a:t>Camouflage</a:t>
            </a:r>
          </a:p>
          <a:p>
            <a:r>
              <a:rPr lang="en-US"/>
              <a:t>Netcross</a:t>
            </a:r>
          </a:p>
          <a:p>
            <a:endParaRPr lang="en-US"/>
          </a:p>
          <a:p>
            <a:r>
              <a:rPr lang="en-US"/>
              <a:t>The steganographic process uses various digital objects as the carrier signals such as image, text, DNA, video, audio, and text, etc. Due to the property of innocence of digital images, researchers have preferred images as the carrier signal for hiding secret information. Also, the presence of redundant pixels in an image makes it even more suitable for embedding secret information. Hiding confidential information inside the image is known as image steganography.</a:t>
            </a:r>
          </a:p>
        </p:txBody>
      </p:sp>
    </p:spTree>
    <p:extLst>
      <p:ext uri="{BB962C8B-B14F-4D97-AF65-F5344CB8AC3E}">
        <p14:creationId xmlns:p14="http://schemas.microsoft.com/office/powerpoint/2010/main" val="30550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732A-7DEB-422D-8BB1-EB9DCDA53063}"/>
              </a:ext>
            </a:extLst>
          </p:cNvPr>
          <p:cNvSpPr>
            <a:spLocks noGrp="1"/>
          </p:cNvSpPr>
          <p:nvPr>
            <p:ph type="title"/>
          </p:nvPr>
        </p:nvSpPr>
        <p:spPr/>
        <p:txBody>
          <a:bodyPr/>
          <a:lstStyle/>
          <a:p>
            <a:pPr algn="ctr"/>
            <a:r>
              <a:rPr lang="en-US" b="1" u="sng">
                <a:solidFill>
                  <a:schemeClr val="accent6">
                    <a:lumMod val="60000"/>
                    <a:lumOff val="40000"/>
                  </a:schemeClr>
                </a:solidFill>
                <a:latin typeface="Castellar" panose="020A0402060406010301" pitchFamily="18" charset="0"/>
              </a:rPr>
              <a:t>METHOD</a:t>
            </a:r>
            <a:endParaRPr lang="en-IN" b="1" u="sng">
              <a:solidFill>
                <a:schemeClr val="accent6">
                  <a:lumMod val="60000"/>
                  <a:lumOff val="40000"/>
                </a:schemeClr>
              </a:solidFill>
              <a:latin typeface="Castellar" panose="020A0402060406010301" pitchFamily="18" charset="0"/>
            </a:endParaRPr>
          </a:p>
        </p:txBody>
      </p:sp>
      <p:sp>
        <p:nvSpPr>
          <p:cNvPr id="3" name="Content Placeholder 2">
            <a:extLst>
              <a:ext uri="{FF2B5EF4-FFF2-40B4-BE49-F238E27FC236}">
                <a16:creationId xmlns:a16="http://schemas.microsoft.com/office/drawing/2014/main" id="{FD90EEC9-6A07-4FA1-B806-8AAD76CE0773}"/>
              </a:ext>
            </a:extLst>
          </p:cNvPr>
          <p:cNvSpPr>
            <a:spLocks noGrp="1"/>
          </p:cNvSpPr>
          <p:nvPr>
            <p:ph idx="1"/>
          </p:nvPr>
        </p:nvSpPr>
        <p:spPr/>
        <p:txBody>
          <a:bodyPr>
            <a:normAutofit/>
          </a:bodyPr>
          <a:lstStyle/>
          <a:p>
            <a:pPr marL="0" indent="0">
              <a:buNone/>
            </a:pPr>
            <a:r>
              <a:rPr lang="en-US">
                <a:latin typeface="Book Antiqua" panose="02040602050305030304" pitchFamily="18" charset="0"/>
              </a:rPr>
              <a:t>The most widely used technique today is hiding of secret messages into a digital image. This steganography technique exploits the weakness of the human visual system (HVS). HVS cannot detect the variation in luminance of color vectors at collection of color pixels. The individual pixels can be represented by their optical higher frequency side of the visual spectrum. A picture can be represented by a characteristics like 'brightness', 'chroma' etc. Each of these characteristics can be digitally expressed in terms of 1s and 0s. For example: a 24-bit bitmap will have 8 bits, representing each of the three color values (red, green, and blue) at each pixel. If we consider just the blue there will be 2 different values of blue. The difference between 11111111 and 11111110 in the value for blue intensity is likely to be undetectable by the human eye. Hence, if the terminal recipient of the data is nothing but human visual system (HVS) then the Least Significant Bit (LSB) can be used for something else other than color information.</a:t>
            </a:r>
          </a:p>
          <a:p>
            <a:pPr marL="0" indent="0">
              <a:buNone/>
            </a:pPr>
            <a:endParaRPr lang="en-IN" sz="1600">
              <a:latin typeface="Book Antiqua" panose="02040602050305030304" pitchFamily="18" charset="0"/>
            </a:endParaRPr>
          </a:p>
        </p:txBody>
      </p:sp>
    </p:spTree>
    <p:extLst>
      <p:ext uri="{BB962C8B-B14F-4D97-AF65-F5344CB8AC3E}">
        <p14:creationId xmlns:p14="http://schemas.microsoft.com/office/powerpoint/2010/main" val="53004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A620-0E69-4F8C-B160-EA728A327E85}"/>
              </a:ext>
            </a:extLst>
          </p:cNvPr>
          <p:cNvSpPr>
            <a:spLocks noGrp="1"/>
          </p:cNvSpPr>
          <p:nvPr>
            <p:ph type="title"/>
          </p:nvPr>
        </p:nvSpPr>
        <p:spPr>
          <a:xfrm>
            <a:off x="685801" y="79900"/>
            <a:ext cx="10131425" cy="986900"/>
          </a:xfrm>
        </p:spPr>
        <p:txBody>
          <a:bodyPr/>
          <a:lstStyle/>
          <a:p>
            <a:pPr algn="ctr"/>
            <a:r>
              <a:rPr lang="en-US" b="1" u="sng">
                <a:latin typeface="Castellar" panose="020A0402060406010301" pitchFamily="18" charset="0"/>
              </a:rPr>
              <a:t>LSB TECHNIQUE</a:t>
            </a:r>
            <a:endParaRPr lang="en-IN" b="1" u="sng">
              <a:latin typeface="Castellar" panose="020A0402060406010301" pitchFamily="18" charset="0"/>
            </a:endParaRPr>
          </a:p>
        </p:txBody>
      </p:sp>
      <p:sp>
        <p:nvSpPr>
          <p:cNvPr id="3" name="Content Placeholder 2">
            <a:extLst>
              <a:ext uri="{FF2B5EF4-FFF2-40B4-BE49-F238E27FC236}">
                <a16:creationId xmlns:a16="http://schemas.microsoft.com/office/drawing/2014/main" id="{3929E904-D15C-4BBE-949A-53255A377F85}"/>
              </a:ext>
            </a:extLst>
          </p:cNvPr>
          <p:cNvSpPr>
            <a:spLocks noGrp="1"/>
          </p:cNvSpPr>
          <p:nvPr>
            <p:ph idx="1"/>
          </p:nvPr>
        </p:nvSpPr>
        <p:spPr>
          <a:xfrm>
            <a:off x="685801" y="949911"/>
            <a:ext cx="10131425" cy="4841289"/>
          </a:xfrm>
        </p:spPr>
        <p:txBody>
          <a:bodyPr>
            <a:normAutofit/>
          </a:bodyPr>
          <a:lstStyle/>
          <a:p>
            <a:pPr marL="0" indent="0">
              <a:buNone/>
            </a:pPr>
            <a:r>
              <a:rPr lang="en-US">
                <a:latin typeface="Baskerville Old Face" panose="02020602080505020303" pitchFamily="18" charset="0"/>
              </a:rPr>
              <a:t>The simplest approach to hiding data within an image file is called least significant bit (LSB) insertion. In this method, we can take the binary representation of the hidden data and overwrite the LSB of each byte within the cover image. If we are using 24-bit color, the amount of change will be minimal and indiscernible to the human eye. As an example, suppose that we have three adjacent pixels (nine bytes) with the following RGB encoding: </a:t>
            </a:r>
          </a:p>
          <a:p>
            <a:pPr marL="0" indent="0">
              <a:buNone/>
            </a:pPr>
            <a:r>
              <a:rPr lang="en-US">
                <a:latin typeface="Baskerville Old Face" panose="02020602080505020303" pitchFamily="18" charset="0"/>
              </a:rPr>
              <a:t>10010101 00001101 11001001 </a:t>
            </a:r>
          </a:p>
          <a:p>
            <a:pPr marL="0" indent="0">
              <a:buNone/>
            </a:pPr>
            <a:r>
              <a:rPr lang="en-US">
                <a:latin typeface="Baskerville Old Face" panose="02020602080505020303" pitchFamily="18" charset="0"/>
              </a:rPr>
              <a:t>10010110 00001111 11001010</a:t>
            </a:r>
          </a:p>
          <a:p>
            <a:pPr marL="0" indent="0">
              <a:buNone/>
            </a:pPr>
            <a:r>
              <a:rPr lang="en-US">
                <a:latin typeface="Baskerville Old Face" panose="02020602080505020303" pitchFamily="18" charset="0"/>
              </a:rPr>
              <a:t>10011111 00010000 11001011</a:t>
            </a:r>
          </a:p>
          <a:p>
            <a:pPr marL="0" indent="0">
              <a:buNone/>
            </a:pPr>
            <a:r>
              <a:rPr lang="en-US">
                <a:latin typeface="Baskerville Old Face" panose="02020602080505020303" pitchFamily="18" charset="0"/>
              </a:rPr>
              <a:t>Now suppose we want to "hide" the following 9 bits of data (the hidden data is usually compressed prior to being hidden): 101101101. If we overlay these 9 bits over the LSB of the 9 bytes above, we get the following:</a:t>
            </a:r>
          </a:p>
          <a:p>
            <a:pPr marL="0" indent="0">
              <a:buNone/>
            </a:pPr>
            <a:r>
              <a:rPr lang="en-US">
                <a:solidFill>
                  <a:srgbClr val="66FFFF"/>
                </a:solidFill>
                <a:latin typeface="Baskerville Old Face" panose="02020602080505020303" pitchFamily="18" charset="0"/>
              </a:rPr>
              <a:t>10010101 00001100 11001001 </a:t>
            </a:r>
          </a:p>
          <a:p>
            <a:pPr marL="0" indent="0">
              <a:buNone/>
            </a:pPr>
            <a:r>
              <a:rPr lang="en-US">
                <a:solidFill>
                  <a:srgbClr val="66FFFF"/>
                </a:solidFill>
                <a:latin typeface="Baskerville Old Face" panose="02020602080505020303" pitchFamily="18" charset="0"/>
              </a:rPr>
              <a:t>10010111 00001110 11001011</a:t>
            </a:r>
          </a:p>
          <a:p>
            <a:pPr marL="0" indent="0">
              <a:buNone/>
            </a:pPr>
            <a:r>
              <a:rPr lang="en-US">
                <a:solidFill>
                  <a:srgbClr val="66FFFF"/>
                </a:solidFill>
                <a:latin typeface="Baskerville Old Face" panose="02020602080505020303" pitchFamily="18" charset="0"/>
              </a:rPr>
              <a:t>10011111 00010000 11001011</a:t>
            </a:r>
          </a:p>
          <a:p>
            <a:endParaRPr lang="en-IN"/>
          </a:p>
        </p:txBody>
      </p:sp>
    </p:spTree>
    <p:extLst>
      <p:ext uri="{BB962C8B-B14F-4D97-AF65-F5344CB8AC3E}">
        <p14:creationId xmlns:p14="http://schemas.microsoft.com/office/powerpoint/2010/main" val="3082298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F8D5E6-6301-48ED-A7B4-677487A7C6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214" y="375714"/>
            <a:ext cx="4946104" cy="6060597"/>
          </a:xfrm>
        </p:spPr>
      </p:pic>
      <p:pic>
        <p:nvPicPr>
          <p:cNvPr id="7" name="Picture 6">
            <a:extLst>
              <a:ext uri="{FF2B5EF4-FFF2-40B4-BE49-F238E27FC236}">
                <a16:creationId xmlns:a16="http://schemas.microsoft.com/office/drawing/2014/main" id="{D20801F0-B23B-4955-86DC-1BC2552B8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3133" y="375714"/>
            <a:ext cx="5269465" cy="6072683"/>
          </a:xfrm>
          <a:prstGeom prst="rect">
            <a:avLst/>
          </a:prstGeom>
        </p:spPr>
      </p:pic>
    </p:spTree>
    <p:extLst>
      <p:ext uri="{BB962C8B-B14F-4D97-AF65-F5344CB8AC3E}">
        <p14:creationId xmlns:p14="http://schemas.microsoft.com/office/powerpoint/2010/main" val="420435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4DDD-3792-4EFB-8905-B46BC07A3A0C}"/>
              </a:ext>
            </a:extLst>
          </p:cNvPr>
          <p:cNvSpPr>
            <a:spLocks noGrp="1"/>
          </p:cNvSpPr>
          <p:nvPr>
            <p:ph type="title"/>
          </p:nvPr>
        </p:nvSpPr>
        <p:spPr>
          <a:xfrm>
            <a:off x="685801" y="244739"/>
            <a:ext cx="10131425" cy="447719"/>
          </a:xfrm>
        </p:spPr>
        <p:txBody>
          <a:bodyPr>
            <a:normAutofit fontScale="90000"/>
          </a:bodyPr>
          <a:lstStyle/>
          <a:p>
            <a:r>
              <a:rPr lang="en-US" dirty="0"/>
              <a:t>							</a:t>
            </a:r>
            <a:r>
              <a:rPr lang="en-US" b="1" u="sng" dirty="0"/>
              <a:t>ENCRYPTION flowchart</a:t>
            </a:r>
            <a:endParaRPr lang="en-IN" b="1" u="sng" dirty="0"/>
          </a:p>
        </p:txBody>
      </p:sp>
      <p:pic>
        <p:nvPicPr>
          <p:cNvPr id="4" name="Picture 3">
            <a:extLst>
              <a:ext uri="{FF2B5EF4-FFF2-40B4-BE49-F238E27FC236}">
                <a16:creationId xmlns:a16="http://schemas.microsoft.com/office/drawing/2014/main" id="{60E107AD-870C-4747-8238-C8409C018DB6}"/>
              </a:ext>
            </a:extLst>
          </p:cNvPr>
          <p:cNvPicPr>
            <a:picLocks noChangeAspect="1"/>
          </p:cNvPicPr>
          <p:nvPr/>
        </p:nvPicPr>
        <p:blipFill>
          <a:blip r:embed="rId2"/>
          <a:stretch>
            <a:fillRect/>
          </a:stretch>
        </p:blipFill>
        <p:spPr>
          <a:xfrm>
            <a:off x="685801" y="1159100"/>
            <a:ext cx="5315754" cy="2691683"/>
          </a:xfrm>
          <a:prstGeom prst="rect">
            <a:avLst/>
          </a:prstGeom>
        </p:spPr>
      </p:pic>
      <p:pic>
        <p:nvPicPr>
          <p:cNvPr id="5" name="Picture 4">
            <a:extLst>
              <a:ext uri="{FF2B5EF4-FFF2-40B4-BE49-F238E27FC236}">
                <a16:creationId xmlns:a16="http://schemas.microsoft.com/office/drawing/2014/main" id="{FDD90888-902A-4721-B328-59F0DADF4AD2}"/>
              </a:ext>
            </a:extLst>
          </p:cNvPr>
          <p:cNvPicPr>
            <a:picLocks noChangeAspect="1"/>
          </p:cNvPicPr>
          <p:nvPr/>
        </p:nvPicPr>
        <p:blipFill>
          <a:blip r:embed="rId3"/>
          <a:stretch>
            <a:fillRect/>
          </a:stretch>
        </p:blipFill>
        <p:spPr>
          <a:xfrm>
            <a:off x="6190447" y="1159100"/>
            <a:ext cx="5315752" cy="2691683"/>
          </a:xfrm>
          <a:prstGeom prst="rect">
            <a:avLst/>
          </a:prstGeom>
        </p:spPr>
      </p:pic>
      <p:pic>
        <p:nvPicPr>
          <p:cNvPr id="6" name="Picture 5">
            <a:extLst>
              <a:ext uri="{FF2B5EF4-FFF2-40B4-BE49-F238E27FC236}">
                <a16:creationId xmlns:a16="http://schemas.microsoft.com/office/drawing/2014/main" id="{E1E46CFF-EF39-4FFD-ADEB-BF99ADE544E6}"/>
              </a:ext>
            </a:extLst>
          </p:cNvPr>
          <p:cNvPicPr>
            <a:picLocks noChangeAspect="1"/>
          </p:cNvPicPr>
          <p:nvPr/>
        </p:nvPicPr>
        <p:blipFill>
          <a:blip r:embed="rId4"/>
          <a:stretch>
            <a:fillRect/>
          </a:stretch>
        </p:blipFill>
        <p:spPr>
          <a:xfrm>
            <a:off x="6190447" y="4140517"/>
            <a:ext cx="5315754" cy="2472743"/>
          </a:xfrm>
          <a:prstGeom prst="rect">
            <a:avLst/>
          </a:prstGeom>
        </p:spPr>
      </p:pic>
      <p:pic>
        <p:nvPicPr>
          <p:cNvPr id="7" name="Picture 6">
            <a:extLst>
              <a:ext uri="{FF2B5EF4-FFF2-40B4-BE49-F238E27FC236}">
                <a16:creationId xmlns:a16="http://schemas.microsoft.com/office/drawing/2014/main" id="{07818F2F-43B7-4723-9F19-3BAD321DEBD5}"/>
              </a:ext>
            </a:extLst>
          </p:cNvPr>
          <p:cNvPicPr>
            <a:picLocks noChangeAspect="1"/>
          </p:cNvPicPr>
          <p:nvPr/>
        </p:nvPicPr>
        <p:blipFill>
          <a:blip r:embed="rId5"/>
          <a:stretch>
            <a:fillRect/>
          </a:stretch>
        </p:blipFill>
        <p:spPr>
          <a:xfrm>
            <a:off x="685799" y="4140518"/>
            <a:ext cx="5315754" cy="2472743"/>
          </a:xfrm>
          <a:prstGeom prst="rect">
            <a:avLst/>
          </a:prstGeom>
        </p:spPr>
      </p:pic>
    </p:spTree>
    <p:extLst>
      <p:ext uri="{BB962C8B-B14F-4D97-AF65-F5344CB8AC3E}">
        <p14:creationId xmlns:p14="http://schemas.microsoft.com/office/powerpoint/2010/main" val="1227273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08998-4A9D-4B16-8840-2FB5A6B2D45F}"/>
              </a:ext>
            </a:extLst>
          </p:cNvPr>
          <p:cNvSpPr>
            <a:spLocks noGrp="1"/>
          </p:cNvSpPr>
          <p:nvPr>
            <p:ph type="title"/>
          </p:nvPr>
        </p:nvSpPr>
        <p:spPr>
          <a:xfrm>
            <a:off x="685801" y="195309"/>
            <a:ext cx="10131425" cy="479394"/>
          </a:xfrm>
        </p:spPr>
        <p:txBody>
          <a:bodyPr>
            <a:normAutofit fontScale="90000"/>
          </a:bodyPr>
          <a:lstStyle/>
          <a:p>
            <a:r>
              <a:rPr lang="en-US" dirty="0"/>
              <a:t>					</a:t>
            </a:r>
            <a:r>
              <a:rPr lang="en-US" b="1" u="sng" dirty="0"/>
              <a:t>DECRYPTION flowchart</a:t>
            </a:r>
            <a:endParaRPr lang="en-IN" b="1" u="sng" dirty="0"/>
          </a:p>
        </p:txBody>
      </p:sp>
      <p:pic>
        <p:nvPicPr>
          <p:cNvPr id="4" name="Content Placeholder 3">
            <a:extLst>
              <a:ext uri="{FF2B5EF4-FFF2-40B4-BE49-F238E27FC236}">
                <a16:creationId xmlns:a16="http://schemas.microsoft.com/office/drawing/2014/main" id="{CE3CED0A-63CE-4371-B256-657A79D606E0}"/>
              </a:ext>
            </a:extLst>
          </p:cNvPr>
          <p:cNvPicPr>
            <a:picLocks noGrp="1" noChangeAspect="1"/>
          </p:cNvPicPr>
          <p:nvPr>
            <p:ph idx="1"/>
          </p:nvPr>
        </p:nvPicPr>
        <p:blipFill>
          <a:blip r:embed="rId2"/>
          <a:stretch>
            <a:fillRect/>
          </a:stretch>
        </p:blipFill>
        <p:spPr>
          <a:xfrm>
            <a:off x="685800" y="914402"/>
            <a:ext cx="5120196" cy="2865292"/>
          </a:xfrm>
          <a:prstGeom prst="rect">
            <a:avLst/>
          </a:prstGeom>
        </p:spPr>
      </p:pic>
      <p:pic>
        <p:nvPicPr>
          <p:cNvPr id="5" name="Picture 4">
            <a:extLst>
              <a:ext uri="{FF2B5EF4-FFF2-40B4-BE49-F238E27FC236}">
                <a16:creationId xmlns:a16="http://schemas.microsoft.com/office/drawing/2014/main" id="{0FE5A877-6B83-46EB-ADA5-1D4BF09EF4B8}"/>
              </a:ext>
            </a:extLst>
          </p:cNvPr>
          <p:cNvPicPr>
            <a:picLocks noChangeAspect="1"/>
          </p:cNvPicPr>
          <p:nvPr/>
        </p:nvPicPr>
        <p:blipFill>
          <a:blip r:embed="rId3"/>
          <a:stretch>
            <a:fillRect/>
          </a:stretch>
        </p:blipFill>
        <p:spPr>
          <a:xfrm>
            <a:off x="6187736" y="914403"/>
            <a:ext cx="5120196" cy="2865292"/>
          </a:xfrm>
          <a:prstGeom prst="rect">
            <a:avLst/>
          </a:prstGeom>
        </p:spPr>
      </p:pic>
      <p:pic>
        <p:nvPicPr>
          <p:cNvPr id="6" name="Content Placeholder 3">
            <a:extLst>
              <a:ext uri="{FF2B5EF4-FFF2-40B4-BE49-F238E27FC236}">
                <a16:creationId xmlns:a16="http://schemas.microsoft.com/office/drawing/2014/main" id="{46FB9FA3-21AD-4162-99DC-56137F8860E5}"/>
              </a:ext>
            </a:extLst>
          </p:cNvPr>
          <p:cNvPicPr>
            <a:picLocks noChangeAspect="1"/>
          </p:cNvPicPr>
          <p:nvPr/>
        </p:nvPicPr>
        <p:blipFill>
          <a:blip r:embed="rId4"/>
          <a:stretch>
            <a:fillRect/>
          </a:stretch>
        </p:blipFill>
        <p:spPr>
          <a:xfrm>
            <a:off x="643944" y="4019392"/>
            <a:ext cx="5120196" cy="2505695"/>
          </a:xfrm>
          <a:prstGeom prst="rect">
            <a:avLst/>
          </a:prstGeom>
        </p:spPr>
      </p:pic>
      <p:pic>
        <p:nvPicPr>
          <p:cNvPr id="7" name="Picture 6">
            <a:extLst>
              <a:ext uri="{FF2B5EF4-FFF2-40B4-BE49-F238E27FC236}">
                <a16:creationId xmlns:a16="http://schemas.microsoft.com/office/drawing/2014/main" id="{B6C2E2AD-3605-4B26-9A00-8287B3296EBF}"/>
              </a:ext>
            </a:extLst>
          </p:cNvPr>
          <p:cNvPicPr>
            <a:picLocks noChangeAspect="1"/>
          </p:cNvPicPr>
          <p:nvPr/>
        </p:nvPicPr>
        <p:blipFill>
          <a:blip r:embed="rId5"/>
          <a:stretch>
            <a:fillRect/>
          </a:stretch>
        </p:blipFill>
        <p:spPr>
          <a:xfrm>
            <a:off x="6187736" y="4019392"/>
            <a:ext cx="5120196" cy="2505695"/>
          </a:xfrm>
          <a:prstGeom prst="rect">
            <a:avLst/>
          </a:prstGeom>
        </p:spPr>
      </p:pic>
    </p:spTree>
    <p:extLst>
      <p:ext uri="{BB962C8B-B14F-4D97-AF65-F5344CB8AC3E}">
        <p14:creationId xmlns:p14="http://schemas.microsoft.com/office/powerpoint/2010/main" val="2325251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572070F-AC7B-4885-9213-A40C3648B2C9}"/>
              </a:ext>
            </a:extLst>
          </p:cNvPr>
          <p:cNvSpPr>
            <a:spLocks noGrp="1"/>
          </p:cNvSpPr>
          <p:nvPr>
            <p:ph type="body" idx="1"/>
          </p:nvPr>
        </p:nvSpPr>
        <p:spPr>
          <a:xfrm>
            <a:off x="973670" y="470517"/>
            <a:ext cx="4709054" cy="798990"/>
          </a:xfrm>
        </p:spPr>
        <p:txBody>
          <a:bodyPr/>
          <a:lstStyle/>
          <a:p>
            <a:r>
              <a:rPr lang="en-US" b="1" u="sng"/>
              <a:t>ADVANTAGES</a:t>
            </a:r>
            <a:endParaRPr lang="en-IN" b="1" u="sng"/>
          </a:p>
        </p:txBody>
      </p:sp>
      <p:sp>
        <p:nvSpPr>
          <p:cNvPr id="6" name="Content Placeholder 5">
            <a:extLst>
              <a:ext uri="{FF2B5EF4-FFF2-40B4-BE49-F238E27FC236}">
                <a16:creationId xmlns:a16="http://schemas.microsoft.com/office/drawing/2014/main" id="{A24A6C13-2CE3-4910-8D5A-B16090024209}"/>
              </a:ext>
            </a:extLst>
          </p:cNvPr>
          <p:cNvSpPr>
            <a:spLocks noGrp="1"/>
          </p:cNvSpPr>
          <p:nvPr>
            <p:ph sz="half" idx="2"/>
          </p:nvPr>
        </p:nvSpPr>
        <p:spPr>
          <a:xfrm>
            <a:off x="685802" y="1544713"/>
            <a:ext cx="4709054" cy="4173507"/>
          </a:xfrm>
        </p:spPr>
        <p:txBody>
          <a:bodyPr>
            <a:normAutofit/>
          </a:bodyPr>
          <a:lstStyle/>
          <a:p>
            <a:r>
              <a:rPr lang="en-US"/>
              <a:t>The output image has very slight difference to the input image.</a:t>
            </a:r>
          </a:p>
          <a:p>
            <a:r>
              <a:rPr lang="en-US"/>
              <a:t>Instead of embedding the message in only the LSB, we can embed the message in last two LSBs ,thus embedding even larger messages.</a:t>
            </a:r>
          </a:p>
          <a:p>
            <a:r>
              <a:rPr lang="en-US" u="sng"/>
              <a:t>This method forms the basics of many other complex algorithms.</a:t>
            </a:r>
          </a:p>
          <a:p>
            <a:r>
              <a:rPr lang="en-US" u="sng"/>
              <a:t>No one suspects existence of messageHighly secure.</a:t>
            </a:r>
          </a:p>
          <a:p>
            <a:r>
              <a:rPr lang="en-US"/>
              <a:t>Difficult to detect and Only receiver can detect.</a:t>
            </a:r>
            <a:endParaRPr lang="en-IN"/>
          </a:p>
        </p:txBody>
      </p:sp>
      <p:pic>
        <p:nvPicPr>
          <p:cNvPr id="4" name="Picture 3">
            <a:extLst>
              <a:ext uri="{FF2B5EF4-FFF2-40B4-BE49-F238E27FC236}">
                <a16:creationId xmlns:a16="http://schemas.microsoft.com/office/drawing/2014/main" id="{4C41D50B-5C1D-4B10-9233-0529CD39882E}"/>
              </a:ext>
            </a:extLst>
          </p:cNvPr>
          <p:cNvPicPr>
            <a:picLocks noChangeAspect="1"/>
          </p:cNvPicPr>
          <p:nvPr/>
        </p:nvPicPr>
        <p:blipFill>
          <a:blip r:embed="rId2"/>
          <a:stretch>
            <a:fillRect/>
          </a:stretch>
        </p:blipFill>
        <p:spPr>
          <a:xfrm>
            <a:off x="5682724" y="965915"/>
            <a:ext cx="5823475" cy="4563347"/>
          </a:xfrm>
          <a:prstGeom prst="rect">
            <a:avLst/>
          </a:prstGeom>
        </p:spPr>
      </p:pic>
    </p:spTree>
    <p:extLst>
      <p:ext uri="{BB962C8B-B14F-4D97-AF65-F5344CB8AC3E}">
        <p14:creationId xmlns:p14="http://schemas.microsoft.com/office/powerpoint/2010/main" val="16423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394D-EB52-4A6C-9C29-148CD795441F}"/>
              </a:ext>
            </a:extLst>
          </p:cNvPr>
          <p:cNvSpPr>
            <a:spLocks noGrp="1"/>
          </p:cNvSpPr>
          <p:nvPr>
            <p:ph type="title"/>
          </p:nvPr>
        </p:nvSpPr>
        <p:spPr/>
        <p:txBody>
          <a:bodyPr>
            <a:normAutofit/>
          </a:bodyPr>
          <a:lstStyle/>
          <a:p>
            <a:pPr algn="ctr"/>
            <a:r>
              <a:rPr lang="en-US" sz="2000" b="1" u="sng">
                <a:latin typeface="Perpetua Titling MT" panose="02020502060505020804" pitchFamily="18" charset="0"/>
              </a:rPr>
              <a:t>DIFFERENCE BETWEEN CRYPTOGRAPHY AND STEGANOGRAPHY</a:t>
            </a:r>
            <a:endParaRPr lang="en-IN" sz="2000" b="1" u="sng">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E0A912D9-2041-49BE-B40F-C0BDDD522EF0}"/>
              </a:ext>
            </a:extLst>
          </p:cNvPr>
          <p:cNvSpPr>
            <a:spLocks noGrp="1"/>
          </p:cNvSpPr>
          <p:nvPr>
            <p:ph idx="1"/>
          </p:nvPr>
        </p:nvSpPr>
        <p:spPr>
          <a:xfrm>
            <a:off x="685801" y="1811045"/>
            <a:ext cx="10526696" cy="4296792"/>
          </a:xfrm>
        </p:spPr>
        <p:txBody>
          <a:bodyPr>
            <a:normAutofit/>
          </a:bodyPr>
          <a:lstStyle/>
          <a:p>
            <a:pPr marL="0" indent="0">
              <a:buNone/>
            </a:pPr>
            <a:r>
              <a:rPr lang="en-US" sz="2400" b="1" u="sng">
                <a:solidFill>
                  <a:schemeClr val="accent6">
                    <a:lumMod val="60000"/>
                    <a:lumOff val="40000"/>
                  </a:schemeClr>
                </a:solidFill>
                <a:latin typeface="Baskerville Old Face" panose="02020602080505020303" pitchFamily="18" charset="0"/>
              </a:rPr>
              <a:t>Cryptography and steganography are both methods used to hide or protect secret data. </a:t>
            </a:r>
            <a:r>
              <a:rPr lang="en-US" sz="2400">
                <a:solidFill>
                  <a:schemeClr val="accent6">
                    <a:lumMod val="60000"/>
                    <a:lumOff val="40000"/>
                  </a:schemeClr>
                </a:solidFill>
                <a:latin typeface="Baskerville Old Face" panose="02020602080505020303" pitchFamily="18" charset="0"/>
              </a:rPr>
              <a:t>However, they differ in the respect that cryptography makes the data unreadable, or hides the meaning of the data, while steganography hides the existence of the data. </a:t>
            </a:r>
          </a:p>
          <a:p>
            <a:pPr marL="0" indent="0">
              <a:buNone/>
            </a:pPr>
            <a:r>
              <a:rPr lang="en-US" sz="2400">
                <a:solidFill>
                  <a:schemeClr val="accent6">
                    <a:lumMod val="60000"/>
                    <a:lumOff val="40000"/>
                  </a:schemeClr>
                </a:solidFill>
                <a:latin typeface="Baskerville Old Face" panose="02020602080505020303" pitchFamily="18" charset="0"/>
              </a:rPr>
              <a:t>Steganography provides only confidentiality and authentication. On the contrary, the principles of security provided by the cryptography are confidentiality, integrity, authentication, and non-repudiation.</a:t>
            </a:r>
          </a:p>
          <a:p>
            <a:pPr marL="0" indent="0">
              <a:buNone/>
            </a:pPr>
            <a:r>
              <a:rPr lang="en-US" sz="2400">
                <a:solidFill>
                  <a:schemeClr val="accent6">
                    <a:lumMod val="60000"/>
                    <a:lumOff val="40000"/>
                  </a:schemeClr>
                </a:solidFill>
                <a:latin typeface="Baskerville Old Face" panose="02020602080505020303" pitchFamily="18" charset="0"/>
              </a:rPr>
              <a:t>The steganography can be employed on any medium such as text, audio, video and image while cryptography is implemented only on the text file.</a:t>
            </a:r>
            <a:endParaRPr lang="en-IN" sz="2400">
              <a:solidFill>
                <a:schemeClr val="accent6">
                  <a:lumMod val="60000"/>
                  <a:lumOff val="40000"/>
                </a:schemeClr>
              </a:solidFill>
              <a:latin typeface="Baskerville Old Face" panose="02020602080505020303" pitchFamily="18" charset="0"/>
            </a:endParaRPr>
          </a:p>
        </p:txBody>
      </p:sp>
    </p:spTree>
    <p:extLst>
      <p:ext uri="{BB962C8B-B14F-4D97-AF65-F5344CB8AC3E}">
        <p14:creationId xmlns:p14="http://schemas.microsoft.com/office/powerpoint/2010/main" val="2028002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945D-EF61-4230-9269-AD41D0ADB0AF}"/>
              </a:ext>
            </a:extLst>
          </p:cNvPr>
          <p:cNvSpPr>
            <a:spLocks noGrp="1"/>
          </p:cNvSpPr>
          <p:nvPr>
            <p:ph idx="1"/>
          </p:nvPr>
        </p:nvSpPr>
        <p:spPr>
          <a:xfrm>
            <a:off x="685802" y="643945"/>
            <a:ext cx="5410198" cy="5147256"/>
          </a:xfrm>
        </p:spPr>
        <p:txBody>
          <a:bodyPr/>
          <a:lstStyle/>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Hiding data on the network in case of a breach.</a:t>
            </a:r>
          </a:p>
          <a:p>
            <a:r>
              <a:rPr lang="en-US" b="1" u="sng" dirty="0">
                <a:latin typeface="Arial" panose="020B0604020202020204" pitchFamily="34" charset="0"/>
                <a:cs typeface="Arial" panose="020B0604020202020204" pitchFamily="34" charset="0"/>
              </a:rPr>
              <a:t>Peer-to-peer</a:t>
            </a:r>
            <a:r>
              <a:rPr lang="en-US" b="1" dirty="0">
                <a:latin typeface="Arial" panose="020B0604020202020204" pitchFamily="34" charset="0"/>
                <a:cs typeface="Arial" panose="020B0604020202020204" pitchFamily="34" charset="0"/>
              </a:rPr>
              <a:t> private communications.</a:t>
            </a:r>
          </a:p>
          <a:p>
            <a:r>
              <a:rPr lang="en-US" b="1" dirty="0">
                <a:latin typeface="Arial" panose="020B0604020202020204" pitchFamily="34" charset="0"/>
                <a:cs typeface="Arial" panose="020B0604020202020204" pitchFamily="34" charset="0"/>
              </a:rPr>
              <a:t>Posting secret communications on the Web to </a:t>
            </a:r>
            <a:r>
              <a:rPr lang="en-US" b="1" dirty="0" err="1">
                <a:latin typeface="Arial" panose="020B0604020202020204" pitchFamily="34" charset="0"/>
                <a:cs typeface="Arial" panose="020B0604020202020204" pitchFamily="34" charset="0"/>
              </a:rPr>
              <a:t>avoidtransmission</a:t>
            </a:r>
            <a:r>
              <a:rPr lang="en-US" b="1" dirty="0">
                <a:latin typeface="Arial" panose="020B0604020202020204" pitchFamily="34" charset="0"/>
                <a:cs typeface="Arial" panose="020B0604020202020204" pitchFamily="34" charset="0"/>
              </a:rPr>
              <a:t>.</a:t>
            </a:r>
          </a:p>
          <a:p>
            <a:r>
              <a:rPr lang="en-US" b="1" dirty="0">
                <a:latin typeface="Arial" panose="020B0604020202020204" pitchFamily="34" charset="0"/>
                <a:cs typeface="Arial" panose="020B0604020202020204" pitchFamily="34" charset="0"/>
              </a:rPr>
              <a:t>Embedding corrective audio or image data in case </a:t>
            </a:r>
            <a:r>
              <a:rPr lang="en-US" b="1" dirty="0" err="1">
                <a:latin typeface="Arial" panose="020B0604020202020204" pitchFamily="34" charset="0"/>
                <a:cs typeface="Arial" panose="020B0604020202020204" pitchFamily="34" charset="0"/>
              </a:rPr>
              <a:t>corrosionoccurs</a:t>
            </a:r>
            <a:r>
              <a:rPr lang="en-US" b="1" dirty="0">
                <a:latin typeface="Arial" panose="020B0604020202020204" pitchFamily="34" charset="0"/>
                <a:cs typeface="Arial" panose="020B0604020202020204" pitchFamily="34" charset="0"/>
              </a:rPr>
              <a:t> from a poor connection or transmission.</a:t>
            </a:r>
            <a:endParaRPr lang="en-IN" b="1" dirty="0">
              <a:latin typeface="Arial" panose="020B0604020202020204" pitchFamily="34" charset="0"/>
              <a:cs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33C7DD60-7400-4777-B8A8-5D5FB2E8C32F}"/>
              </a:ext>
            </a:extLst>
          </p:cNvPr>
          <p:cNvPicPr>
            <a:picLocks noChangeAspect="1"/>
          </p:cNvPicPr>
          <p:nvPr/>
        </p:nvPicPr>
        <p:blipFill>
          <a:blip r:embed="rId2"/>
          <a:stretch>
            <a:fillRect/>
          </a:stretch>
        </p:blipFill>
        <p:spPr>
          <a:xfrm>
            <a:off x="6259133" y="1524000"/>
            <a:ext cx="5247066" cy="3810000"/>
          </a:xfrm>
          <a:prstGeom prst="rect">
            <a:avLst/>
          </a:prstGeom>
        </p:spPr>
      </p:pic>
      <p:sp>
        <p:nvSpPr>
          <p:cNvPr id="6" name="TextBox 5">
            <a:extLst>
              <a:ext uri="{FF2B5EF4-FFF2-40B4-BE49-F238E27FC236}">
                <a16:creationId xmlns:a16="http://schemas.microsoft.com/office/drawing/2014/main" id="{20C80D1A-2B25-4DAE-8C18-9277909077FD}"/>
              </a:ext>
            </a:extLst>
          </p:cNvPr>
          <p:cNvSpPr txBox="1"/>
          <p:nvPr/>
        </p:nvSpPr>
        <p:spPr>
          <a:xfrm>
            <a:off x="685802" y="697467"/>
            <a:ext cx="6098146" cy="707886"/>
          </a:xfrm>
          <a:prstGeom prst="rect">
            <a:avLst/>
          </a:prstGeom>
          <a:noFill/>
        </p:spPr>
        <p:txBody>
          <a:bodyPr wrap="square">
            <a:spAutoFit/>
          </a:bodyPr>
          <a:lstStyle/>
          <a:p>
            <a:r>
              <a:rPr lang="en-US" sz="2000" b="1">
                <a:latin typeface="Arial Black" panose="020B0A04020102020204" pitchFamily="34" charset="0"/>
              </a:rPr>
              <a:t>The possible use of Steganography technique is as following:</a:t>
            </a:r>
          </a:p>
        </p:txBody>
      </p:sp>
    </p:spTree>
    <p:extLst>
      <p:ext uri="{BB962C8B-B14F-4D97-AF65-F5344CB8AC3E}">
        <p14:creationId xmlns:p14="http://schemas.microsoft.com/office/powerpoint/2010/main" val="31864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F91A-30B8-4B0C-93D0-37E390170D79}"/>
              </a:ext>
            </a:extLst>
          </p:cNvPr>
          <p:cNvSpPr>
            <a:spLocks noGrp="1"/>
          </p:cNvSpPr>
          <p:nvPr>
            <p:ph type="title"/>
          </p:nvPr>
        </p:nvSpPr>
        <p:spPr>
          <a:xfrm>
            <a:off x="685801" y="609602"/>
            <a:ext cx="10131427" cy="1904998"/>
          </a:xfrm>
        </p:spPr>
        <p:txBody>
          <a:bodyPr/>
          <a:lstStyle/>
          <a:p>
            <a:r>
              <a:rPr lang="en-US" b="1" u="sng"/>
              <a:t>SNIPS FROM RESEARCH PAPER</a:t>
            </a:r>
            <a:br>
              <a:rPr lang="en-US"/>
            </a:br>
            <a:r>
              <a:rPr lang="en-US">
                <a:solidFill>
                  <a:schemeClr val="accent5"/>
                </a:solidFill>
                <a:latin typeface="Algerian" panose="04020705040A02060702" pitchFamily="82" charset="0"/>
              </a:rPr>
              <a:t>STEGANOGRAPHY AND ITS APPLICATIONS IN SECURITY.</a:t>
            </a:r>
            <a:endParaRPr lang="en-IN">
              <a:solidFill>
                <a:schemeClr val="accent5"/>
              </a:solidFill>
              <a:latin typeface="Algerian" panose="04020705040A02060702" pitchFamily="82" charset="0"/>
            </a:endParaRPr>
          </a:p>
        </p:txBody>
      </p:sp>
      <p:pic>
        <p:nvPicPr>
          <p:cNvPr id="5" name="Picture 4">
            <a:extLst>
              <a:ext uri="{FF2B5EF4-FFF2-40B4-BE49-F238E27FC236}">
                <a16:creationId xmlns:a16="http://schemas.microsoft.com/office/drawing/2014/main" id="{9BC73CF9-084A-4367-8F84-EF85D0055860}"/>
              </a:ext>
            </a:extLst>
          </p:cNvPr>
          <p:cNvPicPr>
            <a:picLocks noChangeAspect="1"/>
          </p:cNvPicPr>
          <p:nvPr/>
        </p:nvPicPr>
        <p:blipFill>
          <a:blip r:embed="rId2"/>
          <a:stretch>
            <a:fillRect/>
          </a:stretch>
        </p:blipFill>
        <p:spPr>
          <a:xfrm>
            <a:off x="978794" y="2514600"/>
            <a:ext cx="9478851" cy="3473003"/>
          </a:xfrm>
          <a:prstGeom prst="rect">
            <a:avLst/>
          </a:prstGeom>
        </p:spPr>
      </p:pic>
      <p:sp>
        <p:nvSpPr>
          <p:cNvPr id="6" name="TextBox 5">
            <a:extLst>
              <a:ext uri="{FF2B5EF4-FFF2-40B4-BE49-F238E27FC236}">
                <a16:creationId xmlns:a16="http://schemas.microsoft.com/office/drawing/2014/main" id="{BF22BFA0-077A-40C8-9AD7-7CDC52C4D780}"/>
              </a:ext>
            </a:extLst>
          </p:cNvPr>
          <p:cNvSpPr txBox="1"/>
          <p:nvPr/>
        </p:nvSpPr>
        <p:spPr>
          <a:xfrm flipH="1">
            <a:off x="685801" y="6156100"/>
            <a:ext cx="11304430" cy="646331"/>
          </a:xfrm>
          <a:prstGeom prst="rect">
            <a:avLst/>
          </a:prstGeom>
          <a:noFill/>
        </p:spPr>
        <p:txBody>
          <a:bodyPr wrap="square">
            <a:spAutoFit/>
          </a:bodyPr>
          <a:lstStyle/>
          <a:p>
            <a:r>
              <a:rPr lang="en-US">
                <a:latin typeface="Bahnschrift Condensed" panose="020B0502040204020203" pitchFamily="34" charset="0"/>
              </a:rPr>
              <a:t>PAPER BY   Ronak Doshi, 1 Pratik Jain, 2 Lalit Gupta3 1, 2,3</a:t>
            </a:r>
          </a:p>
          <a:p>
            <a:r>
              <a:rPr lang="en-US">
                <a:latin typeface="Bahnschrift Condensed" panose="020B0502040204020203" pitchFamily="34" charset="0"/>
              </a:rPr>
              <a:t>Department of Electronics and telecommunication, Pune University, India</a:t>
            </a:r>
          </a:p>
        </p:txBody>
      </p:sp>
    </p:spTree>
    <p:extLst>
      <p:ext uri="{BB962C8B-B14F-4D97-AF65-F5344CB8AC3E}">
        <p14:creationId xmlns:p14="http://schemas.microsoft.com/office/powerpoint/2010/main" val="3286433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ACFC-5DFE-4713-A8EA-C1B77CCAF7F7}"/>
              </a:ext>
            </a:extLst>
          </p:cNvPr>
          <p:cNvSpPr>
            <a:spLocks noGrp="1"/>
          </p:cNvSpPr>
          <p:nvPr>
            <p:ph type="title"/>
          </p:nvPr>
        </p:nvSpPr>
        <p:spPr>
          <a:xfrm>
            <a:off x="266330" y="736848"/>
            <a:ext cx="6178858" cy="5433134"/>
          </a:xfrm>
        </p:spPr>
        <p:txBody>
          <a:bodyPr>
            <a:normAutofit/>
          </a:bodyPr>
          <a:lstStyle/>
          <a:p>
            <a:br>
              <a:rPr lang="en-US" sz="2000">
                <a:latin typeface="Bookman Old Style" panose="02050604050505020204" pitchFamily="18" charset="0"/>
              </a:rPr>
            </a:br>
            <a:r>
              <a:rPr lang="en-US" sz="2000" b="1" u="sng">
                <a:latin typeface="Bookman Old Style" panose="02050604050505020204" pitchFamily="18" charset="0"/>
              </a:rPr>
              <a:t>WHY IS DATA SECURITY IMPORTANT?</a:t>
            </a:r>
            <a:br>
              <a:rPr lang="en-US" sz="1400" b="1" u="sng">
                <a:solidFill>
                  <a:schemeClr val="accent1">
                    <a:lumMod val="40000"/>
                    <a:lumOff val="60000"/>
                  </a:schemeClr>
                </a:solidFill>
                <a:latin typeface="Bookman Old Style" panose="02050604050505020204" pitchFamily="18" charset="0"/>
              </a:rPr>
            </a:br>
            <a:br>
              <a:rPr lang="en-US" sz="1400">
                <a:solidFill>
                  <a:schemeClr val="accent1">
                    <a:lumMod val="40000"/>
                    <a:lumOff val="60000"/>
                  </a:schemeClr>
                </a:solidFill>
                <a:latin typeface="Bookman Old Style" panose="02050604050505020204" pitchFamily="18" charset="0"/>
              </a:rPr>
            </a:br>
            <a:br>
              <a:rPr lang="en-US" sz="1400">
                <a:solidFill>
                  <a:schemeClr val="accent1">
                    <a:lumMod val="40000"/>
                    <a:lumOff val="60000"/>
                  </a:schemeClr>
                </a:solidFill>
                <a:latin typeface="Bookman Old Style" panose="02050604050505020204" pitchFamily="18" charset="0"/>
              </a:rPr>
            </a:br>
            <a:r>
              <a:rPr lang="en-US" sz="1400">
                <a:solidFill>
                  <a:schemeClr val="accent1">
                    <a:lumMod val="40000"/>
                    <a:lumOff val="60000"/>
                  </a:schemeClr>
                </a:solidFill>
                <a:latin typeface="Bookman Old Style" panose="02050604050505020204" pitchFamily="18" charset="0"/>
              </a:rPr>
              <a:t>Data security is the practice of protecting digital information from manipulation and unauthorized access during its entire lifecycle.</a:t>
            </a:r>
            <a:br>
              <a:rPr lang="en-US" sz="1400">
                <a:solidFill>
                  <a:schemeClr val="accent1">
                    <a:lumMod val="40000"/>
                    <a:lumOff val="60000"/>
                  </a:schemeClr>
                </a:solidFill>
                <a:latin typeface="Bookman Old Style" panose="02050604050505020204" pitchFamily="18" charset="0"/>
              </a:rPr>
            </a:br>
            <a:br>
              <a:rPr lang="en-US" sz="1400">
                <a:solidFill>
                  <a:schemeClr val="accent1">
                    <a:lumMod val="40000"/>
                    <a:lumOff val="60000"/>
                  </a:schemeClr>
                </a:solidFill>
                <a:latin typeface="Bookman Old Style" panose="02050604050505020204" pitchFamily="18" charset="0"/>
              </a:rPr>
            </a:br>
            <a:r>
              <a:rPr lang="en-US" sz="1400">
                <a:solidFill>
                  <a:schemeClr val="accent1">
                    <a:lumMod val="40000"/>
                    <a:lumOff val="60000"/>
                  </a:schemeClr>
                </a:solidFill>
                <a:latin typeface="Bookman Old Style" panose="02050604050505020204" pitchFamily="18" charset="0"/>
              </a:rPr>
              <a:t>In an increasingly interconnected environment, information is exposed to a growing number and wider variety of risks.</a:t>
            </a:r>
            <a:br>
              <a:rPr lang="en-US" sz="1400">
                <a:solidFill>
                  <a:schemeClr val="accent1">
                    <a:lumMod val="40000"/>
                    <a:lumOff val="60000"/>
                  </a:schemeClr>
                </a:solidFill>
                <a:latin typeface="Bookman Old Style" panose="02050604050505020204" pitchFamily="18" charset="0"/>
              </a:rPr>
            </a:br>
            <a:r>
              <a:rPr lang="en-US" sz="1400">
                <a:solidFill>
                  <a:schemeClr val="tx1">
                    <a:lumMod val="95000"/>
                  </a:schemeClr>
                </a:solidFill>
                <a:latin typeface="Bookman Old Style" panose="02050604050505020204" pitchFamily="18" charset="0"/>
              </a:rPr>
              <a:t>Cybersecurity Ventures predicts that cyber crime will create damages of around $10.5 trillion annually by 2025.</a:t>
            </a:r>
            <a:br>
              <a:rPr lang="en-US" sz="1400">
                <a:solidFill>
                  <a:schemeClr val="tx1">
                    <a:lumMod val="95000"/>
                  </a:schemeClr>
                </a:solidFill>
                <a:latin typeface="Bookman Old Style" panose="02050604050505020204" pitchFamily="18" charset="0"/>
              </a:rPr>
            </a:br>
            <a:r>
              <a:rPr lang="en-US" sz="1400">
                <a:solidFill>
                  <a:schemeClr val="tx2"/>
                </a:solidFill>
                <a:latin typeface="Bookman Old Style" panose="02050604050505020204" pitchFamily="18" charset="0"/>
              </a:rPr>
              <a:t>A 2018 </a:t>
            </a:r>
            <a:r>
              <a:rPr lang="en-US" sz="1400" err="1">
                <a:solidFill>
                  <a:schemeClr val="tx2"/>
                </a:solidFill>
                <a:latin typeface="Bookman Old Style" panose="02050604050505020204" pitchFamily="18" charset="0"/>
              </a:rPr>
              <a:t>InsuranceBee</a:t>
            </a:r>
            <a:r>
              <a:rPr lang="en-US" sz="1400">
                <a:solidFill>
                  <a:schemeClr val="tx2"/>
                </a:solidFill>
                <a:latin typeface="Bookman Old Style" panose="02050604050505020204" pitchFamily="18" charset="0"/>
              </a:rPr>
              <a:t> survey of small business owners shows that 54% of small businesses don’t have a plan in place to thwart cyber attacks. This lack of preparedness, along with other industry factors, means individuals with the right computer education and experience have ample opportunities to make a tangible impact in the battle against cyber crime.</a:t>
            </a:r>
            <a:endParaRPr lang="en-IN" sz="1400">
              <a:solidFill>
                <a:schemeClr val="tx2"/>
              </a:solidFill>
              <a:latin typeface="Bookman Old Style" panose="02050604050505020204" pitchFamily="18" charset="0"/>
            </a:endParaRPr>
          </a:p>
        </p:txBody>
      </p:sp>
      <p:pic>
        <p:nvPicPr>
          <p:cNvPr id="4" name="Content Placeholder 3">
            <a:extLst>
              <a:ext uri="{FF2B5EF4-FFF2-40B4-BE49-F238E27FC236}">
                <a16:creationId xmlns:a16="http://schemas.microsoft.com/office/drawing/2014/main" id="{4469CB6C-367B-44ED-9040-76C44C51631A}"/>
              </a:ext>
            </a:extLst>
          </p:cNvPr>
          <p:cNvPicPr>
            <a:picLocks noGrp="1" noChangeAspect="1"/>
          </p:cNvPicPr>
          <p:nvPr>
            <p:ph idx="1"/>
          </p:nvPr>
        </p:nvPicPr>
        <p:blipFill>
          <a:blip r:embed="rId2"/>
          <a:stretch>
            <a:fillRect/>
          </a:stretch>
        </p:blipFill>
        <p:spPr>
          <a:xfrm>
            <a:off x="6611643" y="330879"/>
            <a:ext cx="4894555" cy="6117822"/>
          </a:xfrm>
          <a:prstGeom prst="rect">
            <a:avLst/>
          </a:prstGeom>
        </p:spPr>
      </p:pic>
    </p:spTree>
    <p:extLst>
      <p:ext uri="{BB962C8B-B14F-4D97-AF65-F5344CB8AC3E}">
        <p14:creationId xmlns:p14="http://schemas.microsoft.com/office/powerpoint/2010/main" val="1020783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1A1F825F-EADA-4F29-A72F-8269936DAC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E2B4433-7D60-4BE6-B5AF-A0EABB58114C}"/>
              </a:ext>
            </a:extLst>
          </p:cNvPr>
          <p:cNvPicPr>
            <a:picLocks noChangeAspect="1"/>
          </p:cNvPicPr>
          <p:nvPr/>
        </p:nvPicPr>
        <p:blipFill>
          <a:blip r:embed="rId2"/>
          <a:stretch>
            <a:fillRect/>
          </a:stretch>
        </p:blipFill>
        <p:spPr>
          <a:xfrm>
            <a:off x="695459" y="1000191"/>
            <a:ext cx="8515887" cy="3790308"/>
          </a:xfrm>
          <a:prstGeom prst="rect">
            <a:avLst/>
          </a:prstGeom>
        </p:spPr>
      </p:pic>
      <p:sp>
        <p:nvSpPr>
          <p:cNvPr id="8" name="TextBox 7">
            <a:extLst>
              <a:ext uri="{FF2B5EF4-FFF2-40B4-BE49-F238E27FC236}">
                <a16:creationId xmlns:a16="http://schemas.microsoft.com/office/drawing/2014/main" id="{2BB8752E-6ADB-403C-B591-07828CFB2C81}"/>
              </a:ext>
            </a:extLst>
          </p:cNvPr>
          <p:cNvSpPr txBox="1"/>
          <p:nvPr/>
        </p:nvSpPr>
        <p:spPr>
          <a:xfrm flipH="1">
            <a:off x="695459" y="5211478"/>
            <a:ext cx="9713622" cy="646331"/>
          </a:xfrm>
          <a:prstGeom prst="rect">
            <a:avLst/>
          </a:prstGeom>
          <a:noFill/>
        </p:spPr>
        <p:txBody>
          <a:bodyPr wrap="square">
            <a:spAutoFit/>
          </a:bodyPr>
          <a:lstStyle/>
          <a:p>
            <a:r>
              <a:rPr lang="en-US">
                <a:latin typeface="Bahnschrift Condensed" panose="020B0502040204020203" pitchFamily="34" charset="0"/>
              </a:rPr>
              <a:t>PAPER BY   Ronak Doshi, 1 Pratik Jain, 2 Lalit Gupta3 1, 2,3</a:t>
            </a:r>
          </a:p>
          <a:p>
            <a:r>
              <a:rPr lang="en-US">
                <a:latin typeface="Bahnschrift Condensed" panose="020B0502040204020203" pitchFamily="34" charset="0"/>
              </a:rPr>
              <a:t>Department of Electronics and telecommunication, Pune University, India</a:t>
            </a:r>
          </a:p>
        </p:txBody>
      </p:sp>
    </p:spTree>
    <p:extLst>
      <p:ext uri="{BB962C8B-B14F-4D97-AF65-F5344CB8AC3E}">
        <p14:creationId xmlns:p14="http://schemas.microsoft.com/office/powerpoint/2010/main" val="415598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33A5F-309B-486E-9D87-2CE2B8CF07B9}"/>
              </a:ext>
            </a:extLst>
          </p:cNvPr>
          <p:cNvSpPr txBox="1"/>
          <p:nvPr/>
        </p:nvSpPr>
        <p:spPr>
          <a:xfrm>
            <a:off x="515155" y="399245"/>
            <a:ext cx="8632064" cy="2031325"/>
          </a:xfrm>
          <a:prstGeom prst="rect">
            <a:avLst/>
          </a:prstGeom>
          <a:noFill/>
        </p:spPr>
        <p:txBody>
          <a:bodyPr wrap="square">
            <a:spAutoFit/>
          </a:bodyPr>
          <a:lstStyle/>
          <a:p>
            <a:r>
              <a:rPr lang="en-US"/>
              <a:t>There are four ways to implement steganography:</a:t>
            </a:r>
          </a:p>
          <a:p>
            <a:r>
              <a:rPr lang="en-US"/>
              <a:t>1. Using text.</a:t>
            </a:r>
          </a:p>
          <a:p>
            <a:r>
              <a:rPr lang="en-US"/>
              <a:t>2. Using images.</a:t>
            </a:r>
          </a:p>
          <a:p>
            <a:r>
              <a:rPr lang="en-US"/>
              <a:t>3. Using audio files.</a:t>
            </a:r>
          </a:p>
          <a:p>
            <a:r>
              <a:rPr lang="en-US"/>
              <a:t>4. Using video files.[2]</a:t>
            </a:r>
          </a:p>
          <a:p>
            <a:endParaRPr lang="en-US"/>
          </a:p>
          <a:p>
            <a:endParaRPr lang="en-US"/>
          </a:p>
        </p:txBody>
      </p:sp>
      <p:pic>
        <p:nvPicPr>
          <p:cNvPr id="5" name="Picture 4">
            <a:extLst>
              <a:ext uri="{FF2B5EF4-FFF2-40B4-BE49-F238E27FC236}">
                <a16:creationId xmlns:a16="http://schemas.microsoft.com/office/drawing/2014/main" id="{B9E51933-B53A-4CCE-AB4A-4C6C17B68003}"/>
              </a:ext>
            </a:extLst>
          </p:cNvPr>
          <p:cNvPicPr>
            <a:picLocks noChangeAspect="1"/>
          </p:cNvPicPr>
          <p:nvPr/>
        </p:nvPicPr>
        <p:blipFill>
          <a:blip r:embed="rId2"/>
          <a:stretch>
            <a:fillRect/>
          </a:stretch>
        </p:blipFill>
        <p:spPr>
          <a:xfrm>
            <a:off x="515156" y="2027429"/>
            <a:ext cx="9388698" cy="3652153"/>
          </a:xfrm>
          <a:prstGeom prst="rect">
            <a:avLst/>
          </a:prstGeom>
        </p:spPr>
      </p:pic>
      <p:sp>
        <p:nvSpPr>
          <p:cNvPr id="7" name="TextBox 6">
            <a:extLst>
              <a:ext uri="{FF2B5EF4-FFF2-40B4-BE49-F238E27FC236}">
                <a16:creationId xmlns:a16="http://schemas.microsoft.com/office/drawing/2014/main" id="{514F5CDC-3208-4A37-83DB-7220C942A68D}"/>
              </a:ext>
            </a:extLst>
          </p:cNvPr>
          <p:cNvSpPr txBox="1"/>
          <p:nvPr/>
        </p:nvSpPr>
        <p:spPr>
          <a:xfrm>
            <a:off x="515155" y="5795492"/>
            <a:ext cx="10264462" cy="646331"/>
          </a:xfrm>
          <a:prstGeom prst="rect">
            <a:avLst/>
          </a:prstGeom>
          <a:noFill/>
        </p:spPr>
        <p:txBody>
          <a:bodyPr wrap="square">
            <a:spAutoFit/>
          </a:bodyPr>
          <a:lstStyle/>
          <a:p>
            <a:r>
              <a:rPr lang="en-US">
                <a:latin typeface="Bahnschrift Condensed" panose="020B0502040204020203" pitchFamily="34" charset="0"/>
              </a:rPr>
              <a:t>PAPER BY   Ronak Doshi, 1 Pratik Jain, 2 Lalit Gupta3 1, 2,3</a:t>
            </a:r>
          </a:p>
          <a:p>
            <a:r>
              <a:rPr lang="en-US">
                <a:latin typeface="Bahnschrift Condensed" panose="020B0502040204020203" pitchFamily="34" charset="0"/>
              </a:rPr>
              <a:t>Department of Electronics and telecommunication, Pune University, India</a:t>
            </a:r>
          </a:p>
        </p:txBody>
      </p:sp>
    </p:spTree>
    <p:extLst>
      <p:ext uri="{BB962C8B-B14F-4D97-AF65-F5344CB8AC3E}">
        <p14:creationId xmlns:p14="http://schemas.microsoft.com/office/powerpoint/2010/main" val="403586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77DEAA-5DA9-4BB1-B6AE-5F8A1FA7AD1B}"/>
              </a:ext>
            </a:extLst>
          </p:cNvPr>
          <p:cNvSpPr txBox="1"/>
          <p:nvPr/>
        </p:nvSpPr>
        <p:spPr>
          <a:xfrm>
            <a:off x="463639" y="463639"/>
            <a:ext cx="10251584" cy="6463308"/>
          </a:xfrm>
          <a:prstGeom prst="rect">
            <a:avLst/>
          </a:prstGeom>
          <a:noFill/>
        </p:spPr>
        <p:txBody>
          <a:bodyPr wrap="square">
            <a:spAutoFit/>
          </a:bodyPr>
          <a:lstStyle/>
          <a:p>
            <a:r>
              <a:rPr lang="en-US" sz="2000" b="1"/>
              <a:t>								</a:t>
            </a:r>
            <a:r>
              <a:rPr lang="en-US" sz="2000" b="1" u="sng"/>
              <a:t>IV. STEGANALYSIS</a:t>
            </a:r>
          </a:p>
          <a:p>
            <a:endParaRPr lang="en-US"/>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The art of detecting Steganography is referred to as Steganalysis. Steganalysis is the process of identifying steganography by inspecting various parameter of a stego media. The primary step of this process is to identify a suspected stego media. After that steganalysis process determines whether that media contains hidden message or not and then try to recover the message from it.</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In the case of Visual detection steganalysis technique, a set of stego images are compared with original cover images and note the visible difference. </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Signature of the hidden message can be derived by comparing numerous images. </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Cropping or padding of image also is a visual clue of hidden message because some stego tool is cropping or padding blank spaces to fit the stego image into fixed size. Difference in file size between cover image and stego images, increase or decrease of unique colors in stego images can also be used in the Visual Detection steganalysis technique.</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Scientists and researchers are trying new methods to try and discover ways of detecting hidden files and rendering them useless.</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The U. S. Government has contracted Wetstone Technologies to work with the U.S. Air Force to research algorithms that can be used to discover embedded files in digital, audio and video format.</a:t>
            </a:r>
          </a:p>
          <a:p>
            <a:pPr marL="285750" indent="-285750">
              <a:buFont typeface="Arial" panose="020B0604020202020204" pitchFamily="34" charset="0"/>
              <a:buChar char="•"/>
            </a:pPr>
            <a:r>
              <a:rPr lang="en-US" sz="1700">
                <a:latin typeface="Arial" panose="020B0604020202020204" pitchFamily="34" charset="0"/>
                <a:cs typeface="Arial" panose="020B0604020202020204" pitchFamily="34" charset="0"/>
              </a:rPr>
              <a:t>Steganalysis is the technique to detect steganography or defeat steganography. The research to device strong steganographic and steganalysis technique is a continuous process.</a:t>
            </a:r>
          </a:p>
          <a:p>
            <a:endParaRPr lang="en-US" sz="1700">
              <a:latin typeface="Arial" panose="020B0604020202020204" pitchFamily="34" charset="0"/>
              <a:cs typeface="Arial" panose="020B0604020202020204" pitchFamily="34" charset="0"/>
            </a:endParaRPr>
          </a:p>
          <a:p>
            <a:r>
              <a:rPr lang="en-IN">
                <a:latin typeface="Bahnschrift SemiBold Condensed" panose="020B0502040204020203" pitchFamily="34" charset="0"/>
                <a:cs typeface="Arial" panose="020B0604020202020204" pitchFamily="34" charset="0"/>
              </a:rPr>
              <a:t>PAPER BY   </a:t>
            </a:r>
            <a:r>
              <a:rPr lang="en-US">
                <a:latin typeface="Bahnschrift SemiBold Condensed" panose="020B0502040204020203" pitchFamily="34" charset="0"/>
              </a:rPr>
              <a:t>Ronak Doshi, 1 Pratik Jain, 2 Lalit Gupta3 1, 2,3</a:t>
            </a:r>
          </a:p>
          <a:p>
            <a:r>
              <a:rPr lang="en-US">
                <a:latin typeface="Bahnschrift SemiBold Condensed" panose="020B0502040204020203" pitchFamily="34" charset="0"/>
              </a:rPr>
              <a:t>Department of Electronics and telecommunication, Pune University, India</a:t>
            </a:r>
            <a:endParaRPr lang="en-IN">
              <a:latin typeface="Bahnschrift SemiBold Condensed" panose="020B0502040204020203" pitchFamily="34" charset="0"/>
              <a:cs typeface="Arial" panose="020B0604020202020204" pitchFamily="34" charset="0"/>
            </a:endParaRPr>
          </a:p>
          <a:p>
            <a:endParaRPr lang="en-US" sz="1700">
              <a:latin typeface="Arial" panose="020B0604020202020204" pitchFamily="34" charset="0"/>
              <a:cs typeface="Arial" panose="020B0604020202020204" pitchFamily="34" charset="0"/>
            </a:endParaRPr>
          </a:p>
          <a:p>
            <a:endParaRPr lang="en-IN" sz="1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1836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B9E8AE2-F813-42C4-8E1C-7F2B753AB508}"/>
              </a:ext>
            </a:extLst>
          </p:cNvPr>
          <p:cNvSpPr txBox="1"/>
          <p:nvPr/>
        </p:nvSpPr>
        <p:spPr>
          <a:xfrm>
            <a:off x="862886" y="5829663"/>
            <a:ext cx="11217498" cy="369332"/>
          </a:xfrm>
          <a:prstGeom prst="rect">
            <a:avLst/>
          </a:prstGeom>
          <a:noFill/>
        </p:spPr>
        <p:txBody>
          <a:bodyPr wrap="square">
            <a:spAutoFit/>
          </a:bodyPr>
          <a:lstStyle/>
          <a:p>
            <a:r>
              <a:rPr lang="en-US">
                <a:latin typeface="Bahnschrift Condensed" panose="020B0502040204020203" pitchFamily="34" charset="0"/>
              </a:rPr>
              <a:t>PAPER BY   Ronak Doshi, 1 Pratik Jain, 2 Lalit Gupta3 1, 2,3Department of Electronics and telecommunication, Pune University, India</a:t>
            </a:r>
          </a:p>
        </p:txBody>
      </p:sp>
      <p:pic>
        <p:nvPicPr>
          <p:cNvPr id="9" name="Picture 8">
            <a:extLst>
              <a:ext uri="{FF2B5EF4-FFF2-40B4-BE49-F238E27FC236}">
                <a16:creationId xmlns:a16="http://schemas.microsoft.com/office/drawing/2014/main" id="{2F983A58-71A6-4D60-8186-4D9C903716FA}"/>
              </a:ext>
            </a:extLst>
          </p:cNvPr>
          <p:cNvPicPr>
            <a:picLocks noChangeAspect="1"/>
          </p:cNvPicPr>
          <p:nvPr/>
        </p:nvPicPr>
        <p:blipFill>
          <a:blip r:embed="rId2"/>
          <a:stretch>
            <a:fillRect/>
          </a:stretch>
        </p:blipFill>
        <p:spPr>
          <a:xfrm>
            <a:off x="951536" y="659005"/>
            <a:ext cx="9208395" cy="4906849"/>
          </a:xfrm>
          <a:prstGeom prst="rect">
            <a:avLst/>
          </a:prstGeom>
        </p:spPr>
      </p:pic>
    </p:spTree>
    <p:extLst>
      <p:ext uri="{BB962C8B-B14F-4D97-AF65-F5344CB8AC3E}">
        <p14:creationId xmlns:p14="http://schemas.microsoft.com/office/powerpoint/2010/main" val="1388390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BBA4D-8166-4207-A71F-F9F21C49C95C}"/>
              </a:ext>
            </a:extLst>
          </p:cNvPr>
          <p:cNvSpPr>
            <a:spLocks noGrp="1"/>
          </p:cNvSpPr>
          <p:nvPr>
            <p:ph type="title"/>
          </p:nvPr>
        </p:nvSpPr>
        <p:spPr>
          <a:xfrm>
            <a:off x="685801" y="159799"/>
            <a:ext cx="10131425" cy="1180730"/>
          </a:xfrm>
        </p:spPr>
        <p:txBody>
          <a:bodyPr/>
          <a:lstStyle/>
          <a:p>
            <a:pPr algn="ctr"/>
            <a:r>
              <a:rPr lang="en-US" b="1" u="sng">
                <a:solidFill>
                  <a:srgbClr val="66FFFF"/>
                </a:solidFill>
                <a:latin typeface="Perpetua Titling MT" panose="02020502060505020804" pitchFamily="18" charset="0"/>
              </a:rPr>
              <a:t>APPLICATIONS IN THE REAL WORLD</a:t>
            </a:r>
            <a:endParaRPr lang="en-IN" b="1" u="sng">
              <a:solidFill>
                <a:srgbClr val="66FFFF"/>
              </a:solidFill>
              <a:latin typeface="Perpetua Titling MT" panose="02020502060505020804" pitchFamily="18" charset="0"/>
            </a:endParaRPr>
          </a:p>
        </p:txBody>
      </p:sp>
      <p:sp>
        <p:nvSpPr>
          <p:cNvPr id="3" name="Content Placeholder 2">
            <a:extLst>
              <a:ext uri="{FF2B5EF4-FFF2-40B4-BE49-F238E27FC236}">
                <a16:creationId xmlns:a16="http://schemas.microsoft.com/office/drawing/2014/main" id="{A7477D90-7972-46FD-BEEB-B340D137C3DC}"/>
              </a:ext>
            </a:extLst>
          </p:cNvPr>
          <p:cNvSpPr>
            <a:spLocks noGrp="1"/>
          </p:cNvSpPr>
          <p:nvPr>
            <p:ph idx="1"/>
          </p:nvPr>
        </p:nvSpPr>
        <p:spPr>
          <a:xfrm>
            <a:off x="685801" y="1091953"/>
            <a:ext cx="10131425" cy="4699248"/>
          </a:xfrm>
        </p:spPr>
        <p:txBody>
          <a:bodyPr>
            <a:normAutofit/>
          </a:bodyPr>
          <a:lstStyle/>
          <a:p>
            <a:pPr>
              <a:buFont typeface="Wingdings" panose="05000000000000000000" pitchFamily="2" charset="2"/>
              <a:buChar char="v"/>
            </a:pPr>
            <a:r>
              <a:rPr lang="en-US">
                <a:latin typeface="Bookman Old Style" panose="02050604050505020204" pitchFamily="18" charset="0"/>
              </a:rPr>
              <a:t>Steganography can be used anytime you want to hide data. There are many reasons to hide data but they all boil down to the desire to prevent unauthorized persons from becoming aware of the existence of a message.</a:t>
            </a:r>
          </a:p>
          <a:p>
            <a:pPr>
              <a:buFont typeface="Wingdings" panose="05000000000000000000" pitchFamily="2" charset="2"/>
              <a:buChar char="v"/>
            </a:pPr>
            <a:r>
              <a:rPr lang="en-US">
                <a:latin typeface="Bookman Old Style" panose="02050604050505020204" pitchFamily="18" charset="0"/>
              </a:rPr>
              <a:t>In the business world steganography can be used to hide a secret chemical formula or plans for a new invention.</a:t>
            </a:r>
          </a:p>
          <a:p>
            <a:pPr>
              <a:buFont typeface="Wingdings" panose="05000000000000000000" pitchFamily="2" charset="2"/>
              <a:buChar char="v"/>
            </a:pPr>
            <a:r>
              <a:rPr lang="en-US">
                <a:latin typeface="Bookman Old Style" panose="02050604050505020204" pitchFamily="18" charset="0"/>
              </a:rPr>
              <a:t>Terrorists can also use steganography to keep their communications secret and to coordinate attacks. </a:t>
            </a:r>
          </a:p>
          <a:p>
            <a:pPr>
              <a:buFont typeface="Wingdings" panose="05000000000000000000" pitchFamily="2" charset="2"/>
              <a:buChar char="v"/>
            </a:pPr>
            <a:r>
              <a:rPr lang="en-US">
                <a:latin typeface="Bookman Old Style" panose="02050604050505020204" pitchFamily="18" charset="0"/>
              </a:rPr>
              <a:t>Most of the newer applications use steganography like a watermark, to protect a copyright on information. Photo collections, sold on CD, often have hidden messages in the photos which allow detection of unauthorized use. The same technique applied to DVDs is even more effective, since the industry builds DVD recorders to detect and disallow copying of protected DVDs.</a:t>
            </a:r>
            <a:endParaRPr lang="en-IN">
              <a:latin typeface="Bookman Old Style" panose="02050604050505020204" pitchFamily="18" charset="0"/>
            </a:endParaRPr>
          </a:p>
        </p:txBody>
      </p:sp>
    </p:spTree>
    <p:extLst>
      <p:ext uri="{BB962C8B-B14F-4D97-AF65-F5344CB8AC3E}">
        <p14:creationId xmlns:p14="http://schemas.microsoft.com/office/powerpoint/2010/main" val="2517953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F75C08F-94EC-4C53-8D68-E31D2B6410B9}"/>
              </a:ext>
            </a:extLst>
          </p:cNvPr>
          <p:cNvSpPr>
            <a:spLocks noGrp="1"/>
          </p:cNvSpPr>
          <p:nvPr>
            <p:ph idx="1"/>
          </p:nvPr>
        </p:nvSpPr>
        <p:spPr>
          <a:xfrm>
            <a:off x="685800" y="746975"/>
            <a:ext cx="6783945" cy="5048518"/>
          </a:xfrm>
        </p:spPr>
        <p:txBody>
          <a:bodyPr>
            <a:normAutofit/>
          </a:bodyPr>
          <a:lstStyle/>
          <a:p>
            <a:pPr>
              <a:buFont typeface="Wingdings" panose="05000000000000000000" pitchFamily="2" charset="2"/>
              <a:buChar char="v"/>
            </a:pPr>
            <a:r>
              <a:rPr lang="en-US">
                <a:latin typeface="Bookman Old Style" panose="02050604050505020204" pitchFamily="18" charset="0"/>
              </a:rPr>
              <a:t>Usage in modern printer. </a:t>
            </a:r>
          </a:p>
          <a:p>
            <a:pPr>
              <a:buFont typeface="Wingdings" panose="05000000000000000000" pitchFamily="2" charset="2"/>
              <a:buChar char="v"/>
            </a:pPr>
            <a:r>
              <a:rPr lang="en-US">
                <a:latin typeface="Bookman Old Style" panose="02050604050505020204" pitchFamily="18" charset="0"/>
              </a:rPr>
              <a:t>It is used in digital watermarking-</a:t>
            </a:r>
          </a:p>
          <a:p>
            <a:pPr marL="0" indent="0">
              <a:buNone/>
            </a:pPr>
            <a:r>
              <a:rPr lang="en-US">
                <a:latin typeface="Bookman Old Style" panose="02050604050505020204" pitchFamily="18" charset="0"/>
              </a:rPr>
              <a:t>It can be used for </a:t>
            </a:r>
            <a:r>
              <a:rPr lang="en-US" u="sng">
                <a:latin typeface="Bookman Old Style" panose="02050604050505020204" pitchFamily="18" charset="0"/>
              </a:rPr>
              <a:t>digitial watermarking</a:t>
            </a:r>
            <a:r>
              <a:rPr lang="en-US">
                <a:latin typeface="Bookman Old Style" panose="02050604050505020204" pitchFamily="18" charset="0"/>
              </a:rPr>
              <a:t>,where a message(being simply an identifier) is hidden in an image so that its source can be tracked or verified.</a:t>
            </a:r>
          </a:p>
          <a:p>
            <a:pPr>
              <a:buFont typeface="Wingdings" panose="05000000000000000000" pitchFamily="2" charset="2"/>
              <a:buChar char="v"/>
            </a:pPr>
            <a:r>
              <a:rPr lang="en-US">
                <a:latin typeface="Bookman Old Style" panose="02050604050505020204" pitchFamily="18" charset="0"/>
              </a:rPr>
              <a:t>It is used for finger printing for detection of unauthorized user and illegally copied material.</a:t>
            </a:r>
          </a:p>
          <a:p>
            <a:pPr>
              <a:buFont typeface="Wingdings" panose="05000000000000000000" pitchFamily="2" charset="2"/>
              <a:buChar char="v"/>
            </a:pPr>
            <a:r>
              <a:rPr lang="en-US">
                <a:latin typeface="Bookman Old Style" panose="02050604050505020204" pitchFamily="18" charset="0"/>
              </a:rPr>
              <a:t>It is used to maintain the confidentiality of valuable information.</a:t>
            </a:r>
          </a:p>
          <a:p>
            <a:pPr>
              <a:buFont typeface="Wingdings" panose="05000000000000000000" pitchFamily="2" charset="2"/>
              <a:buChar char="v"/>
            </a:pPr>
            <a:r>
              <a:rPr lang="en-US">
                <a:latin typeface="Bookman Old Style" panose="02050604050505020204" pitchFamily="18" charset="0"/>
              </a:rPr>
              <a:t>It is used for protecting the data from unauthorised users.</a:t>
            </a:r>
            <a:endParaRPr lang="en-IN">
              <a:latin typeface="Bookman Old Style" panose="02050604050505020204" pitchFamily="18" charset="0"/>
            </a:endParaRPr>
          </a:p>
        </p:txBody>
      </p:sp>
      <p:pic>
        <p:nvPicPr>
          <p:cNvPr id="7" name="Picture 6">
            <a:extLst>
              <a:ext uri="{FF2B5EF4-FFF2-40B4-BE49-F238E27FC236}">
                <a16:creationId xmlns:a16="http://schemas.microsoft.com/office/drawing/2014/main" id="{95D02E78-1894-4137-9AAC-76FC5707D96A}"/>
              </a:ext>
            </a:extLst>
          </p:cNvPr>
          <p:cNvPicPr>
            <a:picLocks noChangeAspect="1"/>
          </p:cNvPicPr>
          <p:nvPr/>
        </p:nvPicPr>
        <p:blipFill>
          <a:blip r:embed="rId2"/>
          <a:stretch>
            <a:fillRect/>
          </a:stretch>
        </p:blipFill>
        <p:spPr>
          <a:xfrm>
            <a:off x="7469746" y="1142195"/>
            <a:ext cx="4237150" cy="3236622"/>
          </a:xfrm>
          <a:prstGeom prst="rect">
            <a:avLst/>
          </a:prstGeom>
        </p:spPr>
      </p:pic>
    </p:spTree>
    <p:extLst>
      <p:ext uri="{BB962C8B-B14F-4D97-AF65-F5344CB8AC3E}">
        <p14:creationId xmlns:p14="http://schemas.microsoft.com/office/powerpoint/2010/main" val="378620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895C-E02D-44D6-84DF-E00E31613E9F}"/>
              </a:ext>
            </a:extLst>
          </p:cNvPr>
          <p:cNvSpPr>
            <a:spLocks noGrp="1"/>
          </p:cNvSpPr>
          <p:nvPr>
            <p:ph type="title"/>
          </p:nvPr>
        </p:nvSpPr>
        <p:spPr>
          <a:xfrm>
            <a:off x="685801" y="609601"/>
            <a:ext cx="10131427" cy="1463897"/>
          </a:xfrm>
        </p:spPr>
        <p:txBody>
          <a:bodyPr>
            <a:normAutofit/>
          </a:bodyPr>
          <a:lstStyle/>
          <a:p>
            <a:br>
              <a:rPr lang="en-US"/>
            </a:br>
            <a:endParaRPr lang="en-IN"/>
          </a:p>
        </p:txBody>
      </p:sp>
      <p:sp>
        <p:nvSpPr>
          <p:cNvPr id="3" name="Text Placeholder 2">
            <a:extLst>
              <a:ext uri="{FF2B5EF4-FFF2-40B4-BE49-F238E27FC236}">
                <a16:creationId xmlns:a16="http://schemas.microsoft.com/office/drawing/2014/main" id="{DF34BF02-5035-4144-B672-D6D498931459}"/>
              </a:ext>
            </a:extLst>
          </p:cNvPr>
          <p:cNvSpPr>
            <a:spLocks noGrp="1"/>
          </p:cNvSpPr>
          <p:nvPr>
            <p:ph type="body" idx="1"/>
          </p:nvPr>
        </p:nvSpPr>
        <p:spPr>
          <a:xfrm>
            <a:off x="685800" y="2530136"/>
            <a:ext cx="10131428" cy="3794463"/>
          </a:xfrm>
        </p:spPr>
        <p:txBody>
          <a:bodyPr>
            <a:normAutofit fontScale="55000" lnSpcReduction="20000"/>
          </a:bodyPr>
          <a:lstStyle/>
          <a:p>
            <a:pPr marL="342900" indent="-342900">
              <a:buFont typeface="Wingdings" panose="05000000000000000000" pitchFamily="2" charset="2"/>
              <a:buChar char="Ø"/>
            </a:pPr>
            <a:endParaRPr lang="en-US" sz="2400" b="1" dirty="0"/>
          </a:p>
          <a:p>
            <a:pPr marL="342900" indent="-342900">
              <a:buFont typeface="Wingdings" panose="05000000000000000000" pitchFamily="2" charset="2"/>
              <a:buChar char="Ø"/>
            </a:pPr>
            <a:endParaRPr lang="en-US" sz="2400" b="1" dirty="0"/>
          </a:p>
          <a:p>
            <a:pPr marL="342900" indent="-342900">
              <a:buFont typeface="Wingdings" panose="05000000000000000000" pitchFamily="2" charset="2"/>
              <a:buChar char="Ø"/>
            </a:pPr>
            <a:r>
              <a:rPr lang="en-US" sz="3600" b="1" dirty="0"/>
              <a:t>Steganography, Though is still a fairly new idea. There are constant advancements in the computer field.</a:t>
            </a:r>
          </a:p>
          <a:p>
            <a:pPr marL="342900" indent="-342900">
              <a:buFont typeface="Wingdings" panose="05000000000000000000" pitchFamily="2" charset="2"/>
              <a:buChar char="Ø"/>
            </a:pPr>
            <a:r>
              <a:rPr lang="en-US" sz="3600" b="1" dirty="0"/>
              <a:t>It is likely that there will soon be more efficient and more advanced techniques for steganalysis.</a:t>
            </a:r>
          </a:p>
          <a:p>
            <a:pPr marL="342900" indent="-342900">
              <a:buFont typeface="Wingdings" panose="05000000000000000000" pitchFamily="2" charset="2"/>
              <a:buChar char="Ø"/>
            </a:pPr>
            <a:r>
              <a:rPr lang="en-US" sz="3600" b="1" dirty="0"/>
              <a:t>A hopeful advancement is the improved sensitivity to small message. Knowing how difficult it is to detect the presence of a fairly large text file within an image, imagine how difficult it is to detect even one or two sentences embedded in image.</a:t>
            </a:r>
          </a:p>
          <a:p>
            <a:pPr marL="342900" indent="-342900">
              <a:buFont typeface="Wingdings" panose="05000000000000000000" pitchFamily="2" charset="2"/>
              <a:buChar char="Ø"/>
            </a:pPr>
            <a:r>
              <a:rPr lang="en-US" sz="3600" b="1" dirty="0"/>
              <a:t>In the future, it is hoped that the technique of steganalysis will advance such that it will become much easier to detect even small messages within an image.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EA2FCDFC-30B5-4FB9-BAFF-8ADF0801C491}"/>
              </a:ext>
            </a:extLst>
          </p:cNvPr>
          <p:cNvPicPr>
            <a:picLocks noChangeAspect="1"/>
          </p:cNvPicPr>
          <p:nvPr/>
        </p:nvPicPr>
        <p:blipFill>
          <a:blip r:embed="rId2"/>
          <a:stretch>
            <a:fillRect/>
          </a:stretch>
        </p:blipFill>
        <p:spPr>
          <a:xfrm>
            <a:off x="2022392" y="533401"/>
            <a:ext cx="7458243" cy="1346914"/>
          </a:xfrm>
          <a:prstGeom prst="rect">
            <a:avLst/>
          </a:prstGeom>
        </p:spPr>
      </p:pic>
    </p:spTree>
    <p:extLst>
      <p:ext uri="{BB962C8B-B14F-4D97-AF65-F5344CB8AC3E}">
        <p14:creationId xmlns:p14="http://schemas.microsoft.com/office/powerpoint/2010/main" val="550123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EBCF-0772-4A73-8009-1F705678768B}"/>
              </a:ext>
            </a:extLst>
          </p:cNvPr>
          <p:cNvSpPr>
            <a:spLocks noGrp="1"/>
          </p:cNvSpPr>
          <p:nvPr>
            <p:ph type="title"/>
          </p:nvPr>
        </p:nvSpPr>
        <p:spPr>
          <a:xfrm>
            <a:off x="685802" y="195310"/>
            <a:ext cx="10784148" cy="585925"/>
          </a:xfrm>
        </p:spPr>
        <p:txBody>
          <a:bodyPr>
            <a:normAutofit/>
          </a:bodyPr>
          <a:lstStyle/>
          <a:p>
            <a:pPr algn="ctr"/>
            <a:r>
              <a:rPr lang="en-IN" dirty="0"/>
              <a:t>What we learnt !</a:t>
            </a:r>
          </a:p>
        </p:txBody>
      </p:sp>
      <p:sp>
        <p:nvSpPr>
          <p:cNvPr id="3" name="Text Placeholder 2">
            <a:extLst>
              <a:ext uri="{FF2B5EF4-FFF2-40B4-BE49-F238E27FC236}">
                <a16:creationId xmlns:a16="http://schemas.microsoft.com/office/drawing/2014/main" id="{1C0C42B8-15F9-4AE8-B19F-D95CC299C119}"/>
              </a:ext>
            </a:extLst>
          </p:cNvPr>
          <p:cNvSpPr>
            <a:spLocks noGrp="1"/>
          </p:cNvSpPr>
          <p:nvPr>
            <p:ph type="body" idx="1"/>
          </p:nvPr>
        </p:nvSpPr>
        <p:spPr>
          <a:xfrm>
            <a:off x="520823" y="1305017"/>
            <a:ext cx="11150353" cy="2982898"/>
          </a:xfrm>
        </p:spPr>
        <p:txBody>
          <a:bodyPr>
            <a:normAutofit/>
          </a:bodyPr>
          <a:lstStyle/>
          <a:p>
            <a:r>
              <a:rPr lang="en-IN" dirty="0">
                <a:ln w="3175" cmpd="sng">
                  <a:noFill/>
                </a:ln>
                <a:latin typeface="+mj-lt"/>
                <a:ea typeface="+mj-ea"/>
                <a:cs typeface="+mj-cs"/>
              </a:rPr>
              <a:t>With this project we have learned a lot, especially about bit operations. This project was fun from the start and only got more interesting we went on developing it. we became more interested in the subject when researching it. We have learned that while implementing Image steganography it is important ,thinking of how to detect and attack it ,and the methods to do so are far more complex than actually doing the steganography itself. There is a lot of research that is beginning to discover new ways to detect Steganography. It is interesting to see how methods will be developed  and how accurate they will be detecting Steganography.</a:t>
            </a:r>
          </a:p>
        </p:txBody>
      </p:sp>
    </p:spTree>
    <p:extLst>
      <p:ext uri="{BB962C8B-B14F-4D97-AF65-F5344CB8AC3E}">
        <p14:creationId xmlns:p14="http://schemas.microsoft.com/office/powerpoint/2010/main" val="242810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4A18C7-FA1B-4A6D-954E-4490EAF29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97" y="753863"/>
            <a:ext cx="7145045" cy="5909722"/>
          </a:xfrm>
          <a:prstGeom prst="rect">
            <a:avLst/>
          </a:prstGeom>
        </p:spPr>
      </p:pic>
    </p:spTree>
    <p:extLst>
      <p:ext uri="{BB962C8B-B14F-4D97-AF65-F5344CB8AC3E}">
        <p14:creationId xmlns:p14="http://schemas.microsoft.com/office/powerpoint/2010/main" val="362479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6721-6911-4026-B6DB-D87E9D039F7A}"/>
              </a:ext>
            </a:extLst>
          </p:cNvPr>
          <p:cNvSpPr>
            <a:spLocks noGrp="1"/>
          </p:cNvSpPr>
          <p:nvPr>
            <p:ph type="title"/>
          </p:nvPr>
        </p:nvSpPr>
        <p:spPr/>
        <p:txBody>
          <a:bodyPr/>
          <a:lstStyle/>
          <a:p>
            <a:r>
              <a:rPr lang="en-US"/>
              <a:t>							</a:t>
            </a:r>
            <a:r>
              <a:rPr lang="en-US" sz="4000" b="1" u="sng">
                <a:latin typeface="Arial Black" panose="020B0A04020102020204" pitchFamily="34" charset="0"/>
              </a:rPr>
              <a:t>STEGANOGRAPHY</a:t>
            </a:r>
            <a:endParaRPr lang="en-IN" sz="4000" b="1" u="sng">
              <a:latin typeface="Arial Black" panose="020B0A04020102020204" pitchFamily="34" charset="0"/>
            </a:endParaRPr>
          </a:p>
        </p:txBody>
      </p:sp>
      <p:sp>
        <p:nvSpPr>
          <p:cNvPr id="3" name="Content Placeholder 2">
            <a:extLst>
              <a:ext uri="{FF2B5EF4-FFF2-40B4-BE49-F238E27FC236}">
                <a16:creationId xmlns:a16="http://schemas.microsoft.com/office/drawing/2014/main" id="{490BE036-B750-40C9-9AD5-9E3654BBBBD5}"/>
              </a:ext>
            </a:extLst>
          </p:cNvPr>
          <p:cNvSpPr>
            <a:spLocks noGrp="1"/>
          </p:cNvSpPr>
          <p:nvPr>
            <p:ph idx="1"/>
          </p:nvPr>
        </p:nvSpPr>
        <p:spPr/>
        <p:txBody>
          <a:bodyPr/>
          <a:lstStyle/>
          <a:p>
            <a:r>
              <a:rPr lang="en-US" sz="2200" b="1">
                <a:solidFill>
                  <a:schemeClr val="tx1"/>
                </a:solidFill>
                <a:latin typeface="Calibri Light" panose="020F0302020204030204" pitchFamily="34" charset="0"/>
                <a:cs typeface="Calibri Light" panose="020F0302020204030204" pitchFamily="34" charset="0"/>
              </a:rPr>
              <a:t>Steganography ("covered writing") is the science of hiding information "</a:t>
            </a:r>
            <a:r>
              <a:rPr lang="en-US" sz="2200" b="1" u="sng">
                <a:solidFill>
                  <a:schemeClr val="tx1"/>
                </a:solidFill>
                <a:latin typeface="Calibri Light" panose="020F0302020204030204" pitchFamily="34" charset="0"/>
                <a:cs typeface="Calibri Light" panose="020F0302020204030204" pitchFamily="34" charset="0"/>
              </a:rPr>
              <a:t>in plain sight</a:t>
            </a:r>
            <a:r>
              <a:rPr lang="en-US" sz="2200" b="1">
                <a:solidFill>
                  <a:schemeClr val="tx1"/>
                </a:solidFill>
                <a:latin typeface="Calibri Light" panose="020F0302020204030204" pitchFamily="34" charset="0"/>
                <a:cs typeface="Calibri Light" panose="020F0302020204030204" pitchFamily="34" charset="0"/>
              </a:rPr>
              <a:t>".</a:t>
            </a:r>
          </a:p>
          <a:p>
            <a:r>
              <a:rPr lang="en-US" sz="2200" b="1" i="0">
                <a:solidFill>
                  <a:schemeClr val="tx1"/>
                </a:solidFill>
                <a:effectLst/>
                <a:latin typeface="Calibri" panose="020F0502020204030204" pitchFamily="34" charset="0"/>
                <a:cs typeface="Calibri" panose="020F0502020204030204" pitchFamily="34" charset="0"/>
              </a:rPr>
              <a:t>Steganography is the process of </a:t>
            </a:r>
            <a:r>
              <a:rPr lang="en-US" sz="2200" b="1" i="0" u="sng">
                <a:solidFill>
                  <a:schemeClr val="tx1"/>
                </a:solidFill>
                <a:effectLst/>
                <a:latin typeface="Calibri" panose="020F0502020204030204" pitchFamily="34" charset="0"/>
                <a:cs typeface="Calibri" panose="020F0502020204030204" pitchFamily="34" charset="0"/>
              </a:rPr>
              <a:t>hiding a secret message </a:t>
            </a:r>
            <a:r>
              <a:rPr lang="en-US" sz="2200" b="1" i="0">
                <a:solidFill>
                  <a:schemeClr val="tx1"/>
                </a:solidFill>
                <a:effectLst/>
                <a:latin typeface="Calibri" panose="020F0502020204030204" pitchFamily="34" charset="0"/>
                <a:cs typeface="Calibri" panose="020F0502020204030204" pitchFamily="34" charset="0"/>
              </a:rPr>
              <a:t>within a larger one in such a way that someone can not know the presence or contents of the hidden message.</a:t>
            </a:r>
          </a:p>
          <a:p>
            <a:r>
              <a:rPr lang="en-US" sz="2200" b="1" i="0">
                <a:solidFill>
                  <a:schemeClr val="tx1"/>
                </a:solidFill>
                <a:effectLst/>
                <a:latin typeface="Calibri Light" panose="020F0302020204030204" pitchFamily="34" charset="0"/>
                <a:cs typeface="Calibri Light" panose="020F0302020204030204" pitchFamily="34" charset="0"/>
              </a:rPr>
              <a:t>The purpose of Steganography is to maintain </a:t>
            </a:r>
            <a:r>
              <a:rPr lang="en-US" sz="2200" b="1" i="0" u="sng">
                <a:solidFill>
                  <a:schemeClr val="tx1"/>
                </a:solidFill>
                <a:effectLst/>
                <a:latin typeface="Calibri Light" panose="020F0302020204030204" pitchFamily="34" charset="0"/>
                <a:cs typeface="Calibri Light" panose="020F0302020204030204" pitchFamily="34" charset="0"/>
              </a:rPr>
              <a:t>secret communication between two parties. </a:t>
            </a:r>
          </a:p>
          <a:p>
            <a:r>
              <a:rPr lang="en-US" sz="2200" b="1" i="0">
                <a:solidFill>
                  <a:schemeClr val="tx1"/>
                </a:solidFill>
                <a:effectLst/>
                <a:latin typeface="Calibri Light" panose="020F0302020204030204" pitchFamily="34" charset="0"/>
                <a:cs typeface="Calibri Light" panose="020F0302020204030204" pitchFamily="34" charset="0"/>
              </a:rPr>
              <a:t>Steganography is the art of hiding a message or data in the form of text, image or multimedia into an image such that it can’t be detectable by naked eyes.</a:t>
            </a:r>
          </a:p>
          <a:p>
            <a:endParaRPr lang="en-IN"/>
          </a:p>
        </p:txBody>
      </p:sp>
    </p:spTree>
    <p:extLst>
      <p:ext uri="{BB962C8B-B14F-4D97-AF65-F5344CB8AC3E}">
        <p14:creationId xmlns:p14="http://schemas.microsoft.com/office/powerpoint/2010/main" val="392306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4CCC-2A07-4E0F-A9C6-1186ECB8D5E9}"/>
              </a:ext>
            </a:extLst>
          </p:cNvPr>
          <p:cNvSpPr>
            <a:spLocks noGrp="1"/>
          </p:cNvSpPr>
          <p:nvPr>
            <p:ph type="title"/>
          </p:nvPr>
        </p:nvSpPr>
        <p:spPr/>
        <p:txBody>
          <a:bodyPr/>
          <a:lstStyle/>
          <a:p>
            <a:r>
              <a:rPr lang="en-US" b="1" u="sng"/>
              <a:t>Significance of steganography</a:t>
            </a:r>
            <a:endParaRPr lang="en-IN" b="1" u="sng"/>
          </a:p>
        </p:txBody>
      </p:sp>
      <p:sp>
        <p:nvSpPr>
          <p:cNvPr id="3" name="Content Placeholder 2">
            <a:extLst>
              <a:ext uri="{FF2B5EF4-FFF2-40B4-BE49-F238E27FC236}">
                <a16:creationId xmlns:a16="http://schemas.microsoft.com/office/drawing/2014/main" id="{B11BA075-14DD-45BB-A491-82832F378DAD}"/>
              </a:ext>
            </a:extLst>
          </p:cNvPr>
          <p:cNvSpPr>
            <a:spLocks noGrp="1"/>
          </p:cNvSpPr>
          <p:nvPr>
            <p:ph idx="1"/>
          </p:nvPr>
        </p:nvSpPr>
        <p:spPr>
          <a:xfrm>
            <a:off x="685801" y="2142067"/>
            <a:ext cx="6384699" cy="3649133"/>
          </a:xfrm>
        </p:spPr>
        <p:txBody>
          <a:bodyPr>
            <a:normAutofit/>
          </a:bodyPr>
          <a:lstStyle/>
          <a:p>
            <a:pPr marL="0" indent="0">
              <a:buNone/>
            </a:pPr>
            <a:r>
              <a:rPr lang="en-US" b="1" u="sng">
                <a:latin typeface="Baskerville Old Face" panose="02020602080505020303" pitchFamily="18" charset="0"/>
              </a:rPr>
              <a:t>Steganography provides us with:</a:t>
            </a:r>
          </a:p>
          <a:p>
            <a:pPr marL="0" indent="0">
              <a:buNone/>
            </a:pPr>
            <a:r>
              <a:rPr lang="en-US">
                <a:latin typeface="Baskerville Old Face" panose="02020602080505020303" pitchFamily="18" charset="0"/>
              </a:rPr>
              <a:t>(A) Potential capability to hide the existence of confidential data</a:t>
            </a:r>
          </a:p>
          <a:p>
            <a:endParaRPr lang="en-US">
              <a:latin typeface="Baskerville Old Face" panose="02020602080505020303" pitchFamily="18" charset="0"/>
            </a:endParaRPr>
          </a:p>
          <a:p>
            <a:pPr marL="0" indent="0">
              <a:buNone/>
            </a:pPr>
            <a:r>
              <a:rPr lang="en-US">
                <a:latin typeface="Baskerville Old Face" panose="02020602080505020303" pitchFamily="18" charset="0"/>
              </a:rPr>
              <a:t>(B) Hardness of detecting the hidden (i.e., embedded) data</a:t>
            </a:r>
          </a:p>
          <a:p>
            <a:pPr marL="0" indent="0">
              <a:buNone/>
            </a:pPr>
            <a:endParaRPr lang="en-US">
              <a:latin typeface="Baskerville Old Face" panose="02020602080505020303" pitchFamily="18" charset="0"/>
            </a:endParaRPr>
          </a:p>
          <a:p>
            <a:pPr marL="0" indent="0">
              <a:buNone/>
            </a:pPr>
            <a:r>
              <a:rPr lang="en-US">
                <a:latin typeface="Baskerville Old Face" panose="02020602080505020303" pitchFamily="18" charset="0"/>
              </a:rPr>
              <a:t>(C) Enhancing the secrecy of the encrypted data</a:t>
            </a:r>
            <a:endParaRPr lang="en-IN">
              <a:latin typeface="Baskerville Old Face" panose="02020602080505020303" pitchFamily="18" charset="0"/>
            </a:endParaRPr>
          </a:p>
        </p:txBody>
      </p:sp>
      <p:pic>
        <p:nvPicPr>
          <p:cNvPr id="4" name="Picture 3">
            <a:extLst>
              <a:ext uri="{FF2B5EF4-FFF2-40B4-BE49-F238E27FC236}">
                <a16:creationId xmlns:a16="http://schemas.microsoft.com/office/drawing/2014/main" id="{23737D33-54DC-46FA-A766-DD682E3EF781}"/>
              </a:ext>
            </a:extLst>
          </p:cNvPr>
          <p:cNvPicPr>
            <a:picLocks noChangeAspect="1"/>
          </p:cNvPicPr>
          <p:nvPr/>
        </p:nvPicPr>
        <p:blipFill>
          <a:blip r:embed="rId2"/>
          <a:stretch>
            <a:fillRect/>
          </a:stretch>
        </p:blipFill>
        <p:spPr>
          <a:xfrm>
            <a:off x="6910702" y="2065867"/>
            <a:ext cx="4881093" cy="3892237"/>
          </a:xfrm>
          <a:prstGeom prst="rect">
            <a:avLst/>
          </a:prstGeom>
        </p:spPr>
      </p:pic>
    </p:spTree>
    <p:extLst>
      <p:ext uri="{BB962C8B-B14F-4D97-AF65-F5344CB8AC3E}">
        <p14:creationId xmlns:p14="http://schemas.microsoft.com/office/powerpoint/2010/main" val="323449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631D0C4-55FD-4928-AF22-EBA2AE93508F}"/>
              </a:ext>
            </a:extLst>
          </p:cNvPr>
          <p:cNvSpPr txBox="1">
            <a:spLocks/>
          </p:cNvSpPr>
          <p:nvPr/>
        </p:nvSpPr>
        <p:spPr>
          <a:xfrm>
            <a:off x="685801" y="502276"/>
            <a:ext cx="10131425" cy="5288925"/>
          </a:xfrm>
          <a:prstGeom prst="rect">
            <a:avLst/>
          </a:prstGeom>
        </p:spPr>
        <p:txBody>
          <a:bodyP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000" b="1">
                <a:latin typeface="Arial Black" panose="020B0A04020102020204" pitchFamily="34" charset="0"/>
              </a:rPr>
              <a:t>							</a:t>
            </a:r>
            <a:r>
              <a:rPr lang="en-US" sz="3000" b="1" u="sng">
                <a:latin typeface="Arial Black" panose="020B0A04020102020204" pitchFamily="34" charset="0"/>
              </a:rPr>
              <a:t>ABSTRACT</a:t>
            </a:r>
          </a:p>
          <a:p>
            <a:pPr>
              <a:buFont typeface="Wingdings" panose="05000000000000000000" pitchFamily="2" charset="2"/>
              <a:buChar char="v"/>
            </a:pPr>
            <a:r>
              <a:rPr lang="en-US">
                <a:latin typeface="Bookman Old Style" panose="02050604050505020204" pitchFamily="18" charset="0"/>
              </a:rPr>
              <a:t>Steganography is the </a:t>
            </a:r>
            <a:r>
              <a:rPr lang="en-US" u="sng">
                <a:latin typeface="Bookman Old Style" panose="02050604050505020204" pitchFamily="18" charset="0"/>
              </a:rPr>
              <a:t>dark cousin of cryptography</a:t>
            </a:r>
            <a:r>
              <a:rPr lang="en-US">
                <a:latin typeface="Bookman Old Style" panose="02050604050505020204" pitchFamily="18" charset="0"/>
              </a:rPr>
              <a:t>, the use of codes. While cryptography provides privacy, steganography is intended to provide secrecy. </a:t>
            </a:r>
          </a:p>
          <a:p>
            <a:pPr>
              <a:buFont typeface="Wingdings" panose="05000000000000000000" pitchFamily="2" charset="2"/>
              <a:buChar char="v"/>
            </a:pPr>
            <a:r>
              <a:rPr lang="en-US">
                <a:latin typeface="Bookman Old Style" panose="02050604050505020204" pitchFamily="18" charset="0"/>
              </a:rPr>
              <a:t>Steganography is a method of covertly communicating. Steganography is a process that involves </a:t>
            </a:r>
            <a:r>
              <a:rPr lang="en-US" u="sng">
                <a:latin typeface="Bookman Old Style" panose="02050604050505020204" pitchFamily="18" charset="0"/>
              </a:rPr>
              <a:t>hiding a message in an appropriate carrier for example an image or an audio file. </a:t>
            </a:r>
          </a:p>
          <a:p>
            <a:pPr>
              <a:buFont typeface="Wingdings" panose="05000000000000000000" pitchFamily="2" charset="2"/>
              <a:buChar char="v"/>
            </a:pPr>
            <a:r>
              <a:rPr lang="en-US">
                <a:latin typeface="Bookman Old Style" panose="02050604050505020204" pitchFamily="18" charset="0"/>
              </a:rPr>
              <a:t>The carrier can then be sent to a receiver without anyone else knowing that it contains a hidden message. This is a process, which can be used forexample by </a:t>
            </a:r>
            <a:r>
              <a:rPr lang="en-US" u="sng">
                <a:latin typeface="Bookman Old Style" panose="02050604050505020204" pitchFamily="18" charset="0"/>
              </a:rPr>
              <a:t>civil rights organizations</a:t>
            </a:r>
            <a:r>
              <a:rPr lang="en-US">
                <a:latin typeface="Bookman Old Style" panose="02050604050505020204" pitchFamily="18" charset="0"/>
              </a:rPr>
              <a:t> in repressive states to communicate their message to the outside world without their own government being aware of it. </a:t>
            </a:r>
          </a:p>
          <a:p>
            <a:pPr>
              <a:buFont typeface="Wingdings" panose="05000000000000000000" pitchFamily="2" charset="2"/>
              <a:buChar char="v"/>
            </a:pPr>
            <a:r>
              <a:rPr lang="en-US" u="sng">
                <a:latin typeface="Bookman Old Style" panose="02050604050505020204" pitchFamily="18" charset="0"/>
              </a:rPr>
              <a:t>Steganalysis</a:t>
            </a:r>
            <a:r>
              <a:rPr lang="en-US">
                <a:latin typeface="Bookman Old Style" panose="02050604050505020204" pitchFamily="18" charset="0"/>
              </a:rPr>
              <a:t> is a newly emerging branch of data processing that seeks the identification of steganographic covers, and if possible message extraction. It is similar to cryptanalysis in cryptography. The technique is ancient emerging monster that have gained immutable notice as it have newly penetrated the world of digital communication security. </a:t>
            </a:r>
          </a:p>
          <a:p>
            <a:pPr>
              <a:buFont typeface="Wingdings" panose="05000000000000000000" pitchFamily="2" charset="2"/>
              <a:buChar char="v"/>
            </a:pPr>
            <a:r>
              <a:rPr lang="en-US">
                <a:latin typeface="Bookman Old Style" panose="02050604050505020204" pitchFamily="18" charset="0"/>
              </a:rPr>
              <a:t>Objective is not only to </a:t>
            </a:r>
            <a:r>
              <a:rPr lang="en-US" u="sng">
                <a:latin typeface="Bookman Old Style" panose="02050604050505020204" pitchFamily="18" charset="0"/>
              </a:rPr>
              <a:t>prevent the message being read but also to hide its existence</a:t>
            </a:r>
            <a:r>
              <a:rPr lang="en-US">
                <a:latin typeface="Bookman Old Style" panose="02050604050505020204" pitchFamily="18" charset="0"/>
              </a:rPr>
              <a:t>.</a:t>
            </a:r>
          </a:p>
        </p:txBody>
      </p:sp>
    </p:spTree>
    <p:extLst>
      <p:ext uri="{BB962C8B-B14F-4D97-AF65-F5344CB8AC3E}">
        <p14:creationId xmlns:p14="http://schemas.microsoft.com/office/powerpoint/2010/main" val="259441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8CA4-D79E-4088-A627-CC8A2D16553D}"/>
              </a:ext>
            </a:extLst>
          </p:cNvPr>
          <p:cNvSpPr>
            <a:spLocks noGrp="1"/>
          </p:cNvSpPr>
          <p:nvPr>
            <p:ph type="title"/>
          </p:nvPr>
        </p:nvSpPr>
        <p:spPr/>
        <p:txBody>
          <a:bodyPr>
            <a:normAutofit/>
          </a:bodyPr>
          <a:lstStyle/>
          <a:p>
            <a:br>
              <a:rPr lang="en-US"/>
            </a:br>
            <a:endParaRPr lang="en-IN"/>
          </a:p>
        </p:txBody>
      </p:sp>
      <p:pic>
        <p:nvPicPr>
          <p:cNvPr id="5" name="Picture 4">
            <a:extLst>
              <a:ext uri="{FF2B5EF4-FFF2-40B4-BE49-F238E27FC236}">
                <a16:creationId xmlns:a16="http://schemas.microsoft.com/office/drawing/2014/main" id="{C0D79C73-2E50-4E2B-BE4D-72777B7F1465}"/>
              </a:ext>
            </a:extLst>
          </p:cNvPr>
          <p:cNvPicPr>
            <a:picLocks noChangeAspect="1"/>
          </p:cNvPicPr>
          <p:nvPr/>
        </p:nvPicPr>
        <p:blipFill>
          <a:blip r:embed="rId2"/>
          <a:stretch>
            <a:fillRect/>
          </a:stretch>
        </p:blipFill>
        <p:spPr>
          <a:xfrm>
            <a:off x="6454065" y="1949376"/>
            <a:ext cx="5364123" cy="3228536"/>
          </a:xfrm>
          <a:prstGeom prst="rect">
            <a:avLst/>
          </a:prstGeom>
        </p:spPr>
      </p:pic>
      <p:pic>
        <p:nvPicPr>
          <p:cNvPr id="8" name="Content Placeholder 7">
            <a:extLst>
              <a:ext uri="{FF2B5EF4-FFF2-40B4-BE49-F238E27FC236}">
                <a16:creationId xmlns:a16="http://schemas.microsoft.com/office/drawing/2014/main" id="{249CAFC3-371E-428F-BA96-4B32C941DB39}"/>
              </a:ext>
            </a:extLst>
          </p:cNvPr>
          <p:cNvPicPr>
            <a:picLocks noGrp="1" noChangeAspect="1"/>
          </p:cNvPicPr>
          <p:nvPr>
            <p:ph idx="1"/>
          </p:nvPr>
        </p:nvPicPr>
        <p:blipFill>
          <a:blip r:embed="rId3"/>
          <a:stretch>
            <a:fillRect/>
          </a:stretch>
        </p:blipFill>
        <p:spPr>
          <a:xfrm>
            <a:off x="327736" y="878889"/>
            <a:ext cx="5768264" cy="5369511"/>
          </a:xfrm>
          <a:prstGeom prst="rect">
            <a:avLst/>
          </a:prstGeom>
        </p:spPr>
      </p:pic>
    </p:spTree>
    <p:extLst>
      <p:ext uri="{BB962C8B-B14F-4D97-AF65-F5344CB8AC3E}">
        <p14:creationId xmlns:p14="http://schemas.microsoft.com/office/powerpoint/2010/main" val="206351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3F0CB2-9BC2-430D-A7EB-AC6410489C60}"/>
              </a:ext>
            </a:extLst>
          </p:cNvPr>
          <p:cNvSpPr>
            <a:spLocks noGrp="1"/>
          </p:cNvSpPr>
          <p:nvPr>
            <p:ph idx="1"/>
          </p:nvPr>
        </p:nvSpPr>
        <p:spPr>
          <a:xfrm>
            <a:off x="685802" y="1081825"/>
            <a:ext cx="5032418" cy="4709376"/>
          </a:xfrm>
        </p:spPr>
        <p:txBody>
          <a:bodyPr>
            <a:normAutofit/>
          </a:bodyPr>
          <a:lstStyle/>
          <a:p>
            <a:pPr marL="0" indent="0">
              <a:buNone/>
            </a:pPr>
            <a:endParaRPr lang="en-US" sz="2000"/>
          </a:p>
          <a:p>
            <a:r>
              <a:rPr lang="en-US" sz="2000"/>
              <a:t>This project introduces a new methodology for </a:t>
            </a:r>
            <a:r>
              <a:rPr lang="en-US" sz="2000" u="sng"/>
              <a:t>hiding a text data into an rgb image</a:t>
            </a:r>
            <a:r>
              <a:rPr lang="en-US" sz="2000"/>
              <a:t>. The proposed technique can encode any color image files in order to protect confidential text data from unauthorized access.</a:t>
            </a:r>
          </a:p>
          <a:p>
            <a:r>
              <a:rPr lang="en-US" sz="2000" u="sng"/>
              <a:t>Programming Language used  is Python</a:t>
            </a:r>
          </a:p>
          <a:p>
            <a:r>
              <a:rPr lang="en-US" sz="2000" u="sng"/>
              <a:t>Modules used are numpy,cv2 and types</a:t>
            </a:r>
            <a:r>
              <a:rPr lang="en-US" sz="2000"/>
              <a:t>.</a:t>
            </a:r>
          </a:p>
          <a:p>
            <a:endParaRPr lang="en-IN" sz="2000"/>
          </a:p>
        </p:txBody>
      </p:sp>
      <p:pic>
        <p:nvPicPr>
          <p:cNvPr id="4" name="Picture 3">
            <a:extLst>
              <a:ext uri="{FF2B5EF4-FFF2-40B4-BE49-F238E27FC236}">
                <a16:creationId xmlns:a16="http://schemas.microsoft.com/office/drawing/2014/main" id="{8327492D-E51D-45F3-A270-506C86171106}"/>
              </a:ext>
            </a:extLst>
          </p:cNvPr>
          <p:cNvPicPr>
            <a:picLocks noChangeAspect="1"/>
          </p:cNvPicPr>
          <p:nvPr/>
        </p:nvPicPr>
        <p:blipFill>
          <a:blip r:embed="rId2"/>
          <a:stretch>
            <a:fillRect/>
          </a:stretch>
        </p:blipFill>
        <p:spPr>
          <a:xfrm>
            <a:off x="6655751" y="1793383"/>
            <a:ext cx="4700788" cy="3271234"/>
          </a:xfrm>
          <a:prstGeom prst="rect">
            <a:avLst/>
          </a:prstGeom>
        </p:spPr>
      </p:pic>
      <p:sp>
        <p:nvSpPr>
          <p:cNvPr id="6" name="TextBox 5">
            <a:extLst>
              <a:ext uri="{FF2B5EF4-FFF2-40B4-BE49-F238E27FC236}">
                <a16:creationId xmlns:a16="http://schemas.microsoft.com/office/drawing/2014/main" id="{56D42A94-7E1E-4C03-89C5-6E466123C90D}"/>
              </a:ext>
            </a:extLst>
          </p:cNvPr>
          <p:cNvSpPr txBox="1"/>
          <p:nvPr/>
        </p:nvSpPr>
        <p:spPr>
          <a:xfrm>
            <a:off x="4239295" y="527827"/>
            <a:ext cx="3713409" cy="553998"/>
          </a:xfrm>
          <a:prstGeom prst="rect">
            <a:avLst/>
          </a:prstGeom>
          <a:noFill/>
        </p:spPr>
        <p:txBody>
          <a:bodyPr wrap="square">
            <a:spAutoFit/>
          </a:bodyPr>
          <a:lstStyle/>
          <a:p>
            <a:r>
              <a:rPr lang="en-US" sz="3000" b="1" u="sng"/>
              <a:t>ABOUT THE PROJECT</a:t>
            </a:r>
            <a:endParaRPr lang="en-IN" sz="3000" u="sng"/>
          </a:p>
        </p:txBody>
      </p:sp>
    </p:spTree>
    <p:extLst>
      <p:ext uri="{BB962C8B-B14F-4D97-AF65-F5344CB8AC3E}">
        <p14:creationId xmlns:p14="http://schemas.microsoft.com/office/powerpoint/2010/main" val="2764548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5F313-CF80-4B58-9D71-912F72363228}"/>
              </a:ext>
            </a:extLst>
          </p:cNvPr>
          <p:cNvSpPr>
            <a:spLocks noGrp="1"/>
          </p:cNvSpPr>
          <p:nvPr>
            <p:ph type="title"/>
          </p:nvPr>
        </p:nvSpPr>
        <p:spPr>
          <a:xfrm>
            <a:off x="685801" y="476518"/>
            <a:ext cx="10131425" cy="1378041"/>
          </a:xfrm>
        </p:spPr>
        <p:txBody>
          <a:bodyPr/>
          <a:lstStyle/>
          <a:p>
            <a:r>
              <a:rPr lang="en-US" sz="3600" b="1" u="sng">
                <a:latin typeface="Arial Black" panose="020B0A04020102020204" pitchFamily="34" charset="0"/>
              </a:rPr>
              <a:t>HISTORY OF STEGANOGRAPHY</a:t>
            </a:r>
            <a:br>
              <a:rPr lang="en-US" sz="3600" b="1" u="sng">
                <a:latin typeface="Arial Black" panose="020B0A04020102020204" pitchFamily="34" charset="0"/>
              </a:rPr>
            </a:br>
            <a:endParaRPr lang="en-IN" u="sng"/>
          </a:p>
        </p:txBody>
      </p:sp>
      <p:sp>
        <p:nvSpPr>
          <p:cNvPr id="3" name="Content Placeholder 2">
            <a:extLst>
              <a:ext uri="{FF2B5EF4-FFF2-40B4-BE49-F238E27FC236}">
                <a16:creationId xmlns:a16="http://schemas.microsoft.com/office/drawing/2014/main" id="{32B5B4F6-3680-404D-A642-3D915301EFEA}"/>
              </a:ext>
            </a:extLst>
          </p:cNvPr>
          <p:cNvSpPr>
            <a:spLocks noGrp="1"/>
          </p:cNvSpPr>
          <p:nvPr>
            <p:ph idx="1"/>
          </p:nvPr>
        </p:nvSpPr>
        <p:spPr>
          <a:xfrm>
            <a:off x="685801" y="1687132"/>
            <a:ext cx="10131425" cy="4104068"/>
          </a:xfrm>
        </p:spPr>
        <p:txBody>
          <a:bodyPr>
            <a:normAutofit lnSpcReduction="10000"/>
          </a:bodyPr>
          <a:lstStyle/>
          <a:p>
            <a:pPr marL="0" indent="0">
              <a:buNone/>
            </a:pPr>
            <a:r>
              <a:rPr lang="en-US" b="1">
                <a:latin typeface="Calibri" panose="020F0502020204030204" pitchFamily="34" charset="0"/>
                <a:cs typeface="Calibri" panose="020F0502020204030204" pitchFamily="34" charset="0"/>
              </a:rPr>
              <a:t>A historic usage of steganography was pioneered by Histaeius of Milan to allow him to communicate secretly with the </a:t>
            </a:r>
            <a:r>
              <a:rPr lang="en-US" b="1" u="sng">
                <a:latin typeface="Calibri" panose="020F0502020204030204" pitchFamily="34" charset="0"/>
                <a:cs typeface="Calibri" panose="020F0502020204030204" pitchFamily="34" charset="0"/>
              </a:rPr>
              <a:t>Greeks</a:t>
            </a:r>
            <a:r>
              <a:rPr lang="en-US" b="1">
                <a:latin typeface="Calibri" panose="020F0502020204030204" pitchFamily="34" charset="0"/>
                <a:cs typeface="Calibri" panose="020F0502020204030204" pitchFamily="34" charset="0"/>
              </a:rPr>
              <a:t>. </a:t>
            </a:r>
            <a:r>
              <a:rPr lang="en-US" b="1" u="sng">
                <a:latin typeface="Calibri" panose="020F0502020204030204" pitchFamily="34" charset="0"/>
                <a:cs typeface="Calibri" panose="020F0502020204030204" pitchFamily="34" charset="0"/>
              </a:rPr>
              <a:t>Histaeius</a:t>
            </a:r>
            <a:r>
              <a:rPr lang="en-US" b="1">
                <a:latin typeface="Calibri" panose="020F0502020204030204" pitchFamily="34" charset="0"/>
                <a:cs typeface="Calibri" panose="020F0502020204030204" pitchFamily="34" charset="0"/>
              </a:rPr>
              <a:t> would shave the head of a slave, tattoo a message on the slave's scalp, and then wait for the hair to grow back, concealing the message. The slave would then be sent to the Greeks, who would shave the slave's head and read the hidden message.</a:t>
            </a:r>
          </a:p>
          <a:p>
            <a:pPr marL="0" indent="0">
              <a:buNone/>
            </a:pPr>
            <a:endParaRPr lang="en-US" b="1">
              <a:latin typeface="Calibri" panose="020F0502020204030204" pitchFamily="34" charset="0"/>
              <a:cs typeface="Calibri" panose="020F0502020204030204" pitchFamily="34" charset="0"/>
            </a:endParaRPr>
          </a:p>
          <a:p>
            <a:pPr marL="0" indent="0">
              <a:buNone/>
            </a:pPr>
            <a:r>
              <a:rPr lang="en-US" sz="2000" b="1" u="sng">
                <a:latin typeface="Calibri" panose="020F0502020204030204" pitchFamily="34" charset="0"/>
                <a:cs typeface="Calibri" panose="020F0502020204030204" pitchFamily="34" charset="0"/>
              </a:rPr>
              <a:t>Early</a:t>
            </a:r>
          </a:p>
          <a:p>
            <a:pPr marL="0" indent="0">
              <a:buNone/>
            </a:pPr>
            <a:r>
              <a:rPr lang="en-US" b="1" u="sng">
                <a:latin typeface="Calibri" panose="020F0502020204030204" pitchFamily="34" charset="0"/>
                <a:cs typeface="Calibri" panose="020F0502020204030204" pitchFamily="34" charset="0"/>
              </a:rPr>
              <a:t>In ancient Greece</a:t>
            </a:r>
            <a:r>
              <a:rPr lang="en-US" b="1">
                <a:latin typeface="Calibri" panose="020F0502020204030204" pitchFamily="34" charset="0"/>
                <a:cs typeface="Calibri" panose="020F0502020204030204" pitchFamily="34" charset="0"/>
              </a:rPr>
              <a:t>, wax tablets with a wooden backing were common writing surfaces since the wax could be melted and reused. To send secret messages, a message would be inscribed directly on a wooden tablet before the wax was applied. Another, innocuous message would be carved into the wax on top and the tablet sent to its intended recipient, who would melt off the wax and read the true message. Another method of concealing messages was to encode a message on a piece of thread using Morse code. This thread would be knitted into the clothing of a messenger and then removed and read at its destination.</a:t>
            </a:r>
            <a:endParaRPr lang="en-IN" b="1">
              <a:latin typeface="Calibri" panose="020F0502020204030204" pitchFamily="34" charset="0"/>
              <a:cs typeface="Calibri" panose="020F0502020204030204" pitchFamily="34" charset="0"/>
            </a:endParaRPr>
          </a:p>
          <a:p>
            <a:pPr marL="0" indent="0">
              <a:buNone/>
            </a:pPr>
            <a:endParaRPr lang="en-IN"/>
          </a:p>
        </p:txBody>
      </p:sp>
    </p:spTree>
    <p:extLst>
      <p:ext uri="{BB962C8B-B14F-4D97-AF65-F5344CB8AC3E}">
        <p14:creationId xmlns:p14="http://schemas.microsoft.com/office/powerpoint/2010/main" val="165591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AF0B5-0F03-4D03-89BA-C3AE064F3A55}"/>
              </a:ext>
            </a:extLst>
          </p:cNvPr>
          <p:cNvSpPr txBox="1"/>
          <p:nvPr/>
        </p:nvSpPr>
        <p:spPr>
          <a:xfrm>
            <a:off x="463638" y="862885"/>
            <a:ext cx="9362941" cy="3970318"/>
          </a:xfrm>
          <a:prstGeom prst="rect">
            <a:avLst/>
          </a:prstGeom>
          <a:noFill/>
        </p:spPr>
        <p:txBody>
          <a:bodyPr wrap="square">
            <a:spAutoFit/>
          </a:bodyPr>
          <a:lstStyle/>
          <a:p>
            <a:r>
              <a:rPr lang="en-US" u="sng"/>
              <a:t>Wartime</a:t>
            </a:r>
          </a:p>
          <a:p>
            <a:r>
              <a:rPr lang="en-US"/>
              <a:t>During the World Wars, many different methods of sending hidden messages were used. Female spies would encode messages in knitted patterns (leading to a ban on new knitting patterns). Photosensitive glass (which shows an image when exposed to the correct wavelength of light) was used during World War II to send messages to Allied forces.</a:t>
            </a:r>
          </a:p>
          <a:p>
            <a:endParaRPr lang="en-US"/>
          </a:p>
          <a:p>
            <a:r>
              <a:rPr lang="en-US" u="sng"/>
              <a:t>Modern</a:t>
            </a:r>
          </a:p>
          <a:p>
            <a:r>
              <a:rPr lang="en-US"/>
              <a:t>The most common form of steganography used today hides files within image files on a computer. The hidden file is encoded in the least significant bits of the values encoding the color of each pixel of the image. Changing the least significant bits changes the appearance of the image very slightly, and is not perceptible to the naked eye. If the change is detectable at all, the colors will just look a little off as if the image was taken from a low quality camera on in poor light. A similar process can be used to conceal data in sound files since the human ear is limited in its ability to differentiate different, similar frequencies (and in the range of frequencies it can detect).</a:t>
            </a:r>
          </a:p>
        </p:txBody>
      </p:sp>
    </p:spTree>
    <p:extLst>
      <p:ext uri="{BB962C8B-B14F-4D97-AF65-F5344CB8AC3E}">
        <p14:creationId xmlns:p14="http://schemas.microsoft.com/office/powerpoint/2010/main" val="144730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313</TotalTime>
  <Words>2559</Words>
  <Application>Microsoft Office PowerPoint</Application>
  <PresentationFormat>Widescreen</PresentationFormat>
  <Paragraphs>132</Paragraphs>
  <Slides>28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vt:i4>
      </vt:variant>
    </vt:vector>
  </HeadingPairs>
  <TitlesOfParts>
    <vt:vector size="43" baseType="lpstr">
      <vt:lpstr>Algerian</vt:lpstr>
      <vt:lpstr>Arial</vt:lpstr>
      <vt:lpstr>Arial Black</vt:lpstr>
      <vt:lpstr>Bahnschrift</vt:lpstr>
      <vt:lpstr>Bahnschrift Condensed</vt:lpstr>
      <vt:lpstr>Bahnschrift SemiBold Condensed</vt:lpstr>
      <vt:lpstr>Baskerville Old Face</vt:lpstr>
      <vt:lpstr>Book Antiqua</vt:lpstr>
      <vt:lpstr>Bookman Old Style</vt:lpstr>
      <vt:lpstr>Calibri</vt:lpstr>
      <vt:lpstr>Calibri Light</vt:lpstr>
      <vt:lpstr>Castellar</vt:lpstr>
      <vt:lpstr>Perpetua Titling MT</vt:lpstr>
      <vt:lpstr>Wingdings</vt:lpstr>
      <vt:lpstr>Celestial</vt:lpstr>
      <vt:lpstr>LINEAR ALGEBRA AND ITS APPLICATIONS PROJECT COURSE CODE : UE20MA251  OUR TOPIC : IMPLEMENTATION OF IMAGE STEGANOGRAPHY USING PYTHON</vt:lpstr>
      <vt:lpstr> WHY IS DATA SECURITY IMPORTANT?   Data security is the practice of protecting digital information from manipulation and unauthorized access during its entire lifecycle.  In an increasingly interconnected environment, information is exposed to a growing number and wider variety of risks. Cybersecurity Ventures predicts that cyber crime will create damages of around $10.5 trillion annually by 2025. A 2018 InsuranceBee survey of small business owners shows that 54% of small businesses don’t have a plan in place to thwart cyber attacks. This lack of preparedness, along with other industry factors, means individuals with the right computer education and experience have ample opportunities to make a tangible impact in the battle against cyber crime.</vt:lpstr>
      <vt:lpstr>       STEGANOGRAPHY</vt:lpstr>
      <vt:lpstr>Significance of steganography</vt:lpstr>
      <vt:lpstr>PowerPoint Presentation</vt:lpstr>
      <vt:lpstr> </vt:lpstr>
      <vt:lpstr>PowerPoint Presentation</vt:lpstr>
      <vt:lpstr>HISTORY OF STEGANOGRAPHY </vt:lpstr>
      <vt:lpstr>PowerPoint Presentation</vt:lpstr>
      <vt:lpstr>PowerPoint Presentation</vt:lpstr>
      <vt:lpstr>METHOD</vt:lpstr>
      <vt:lpstr>LSB TECHNIQUE</vt:lpstr>
      <vt:lpstr>PowerPoint Presentation</vt:lpstr>
      <vt:lpstr>       ENCRYPTION flowchart</vt:lpstr>
      <vt:lpstr>     DECRYPTION flowchart</vt:lpstr>
      <vt:lpstr>PowerPoint Presentation</vt:lpstr>
      <vt:lpstr>DIFFERENCE BETWEEN CRYPTOGRAPHY AND STEGANOGRAPHY</vt:lpstr>
      <vt:lpstr>PowerPoint Presentation</vt:lpstr>
      <vt:lpstr>SNIPS FROM RESEARCH PAPER STEGANOGRAPHY AND ITS APPLICATIONS IN SECURITY.</vt:lpstr>
      <vt:lpstr>PowerPoint Presentation</vt:lpstr>
      <vt:lpstr>PowerPoint Presentation</vt:lpstr>
      <vt:lpstr>PowerPoint Presentation</vt:lpstr>
      <vt:lpstr>PowerPoint Presentation</vt:lpstr>
      <vt:lpstr>APPLICATIONS IN THE REAL WORLD</vt:lpstr>
      <vt:lpstr>PowerPoint Presentation</vt:lpstr>
      <vt:lpstr> </vt:lpstr>
      <vt:lpstr>What we learnt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AND ITS APPLICATIONS PROJECT COURSE CODE : UE20MA251  OUR TOPIC : IMPLEMENTATION OF IMAGE STEGANOGRAPHY USING PYTHON</dc:title>
  <dc:creator>Brinda N</dc:creator>
  <cp:lastModifiedBy>Aishu Partha</cp:lastModifiedBy>
  <cp:revision>19</cp:revision>
  <dcterms:created xsi:type="dcterms:W3CDTF">2022-04-14T14:03:28Z</dcterms:created>
  <dcterms:modified xsi:type="dcterms:W3CDTF">2022-04-15T11:49:22Z</dcterms:modified>
</cp:coreProperties>
</file>